
<file path=[Content_Types].xml><?xml version="1.0" encoding="utf-8"?>
<Types xmlns="http://schemas.openxmlformats.org/package/2006/content-types">
  <Default Extension="xml" ContentType="application/vnd.openxmlformats-package.core-properties+xml"/>
  <Default Extension="png" ContentType="image/pn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50ad573596fd47e7" /><Relationship Type="http://schemas.openxmlformats.org/officeDocument/2006/relationships/extended-properties" Target="/docProps/app.xml" Id="R0dbef24736534f60" /><Relationship Type="http://schemas.openxmlformats.org/officeDocument/2006/relationships/officeDocument" Target="/ppt/presentation.xml" Id="Rfbc0380199af4b89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2af36fdda3c64f40"/>
  </p:sldMasterIdLst>
  <p:notesMasterIdLst>
    <p:notesMasterId xmlns:r="http://schemas.openxmlformats.org/officeDocument/2006/relationships" r:id="R0ef29793048a4864"/>
  </p:notesMasterIdLst>
  <p:sldIdLst>
    <p:sldId xmlns:r="http://schemas.openxmlformats.org/officeDocument/2006/relationships" id="256" r:id="R2b1653ca2c054f12"/>
    <p:sldId xmlns:r="http://schemas.openxmlformats.org/officeDocument/2006/relationships" id="257" r:id="Rad49376f028e42e1"/>
    <p:sldId xmlns:r="http://schemas.openxmlformats.org/officeDocument/2006/relationships" id="258" r:id="R91e32f33ec814d56"/>
    <p:sldId xmlns:r="http://schemas.openxmlformats.org/officeDocument/2006/relationships" id="259" r:id="Re79f97d2b9354820"/>
    <p:sldId xmlns:r="http://schemas.openxmlformats.org/officeDocument/2006/relationships" id="260" r:id="R180de2f1200d4a28"/>
    <p:sldId xmlns:r="http://schemas.openxmlformats.org/officeDocument/2006/relationships" id="261" r:id="R886dc405ae0b4579"/>
    <p:sldId xmlns:r="http://schemas.openxmlformats.org/officeDocument/2006/relationships" id="262" r:id="Rcc8ef3e4968c4b80"/>
    <p:sldId xmlns:r="http://schemas.openxmlformats.org/officeDocument/2006/relationships" id="263" r:id="Rc590d7fa484e4b95"/>
    <p:sldId xmlns:r="http://schemas.openxmlformats.org/officeDocument/2006/relationships" id="264" r:id="R91afbbb7bb5f4917"/>
    <p:sldId xmlns:r="http://schemas.openxmlformats.org/officeDocument/2006/relationships" id="265" r:id="R3709afc06d114174"/>
    <p:sldId xmlns:r="http://schemas.openxmlformats.org/officeDocument/2006/relationships" id="266" r:id="Rd8441753ed414afd"/>
    <p:sldId xmlns:r="http://schemas.openxmlformats.org/officeDocument/2006/relationships" id="267" r:id="R1de0de64d6f244d3"/>
    <p:sldId xmlns:r="http://schemas.openxmlformats.org/officeDocument/2006/relationships" id="268" r:id="R6e1f914c35d54b1d"/>
    <p:sldId xmlns:r="http://schemas.openxmlformats.org/officeDocument/2006/relationships" id="269" r:id="Rde4a253f19c74ba9"/>
    <p:sldId xmlns:r="http://schemas.openxmlformats.org/officeDocument/2006/relationships" id="270" r:id="R487a31442def4582"/>
    <p:sldId xmlns:r="http://schemas.openxmlformats.org/officeDocument/2006/relationships" id="271" r:id="Rbcebf87cc96f45fa"/>
  </p:sldIdLst>
  <p:sldSz cx="12192000" cy="6858000"/>
  <p:notesSz cx="6858000" cy="9144000"/>
  <p:defaultTextStyle>
    <a:defPPr xmlns:a="http://schemas.openxmlformats.org/drawingml/2006/main">
      <a:defRPr lang="en-US"/>
    </a:defPPr>
    <a:lvl1pPr xmlns:a="http://schemas.openxmlformats.org/drawingml/2006/main"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xmlns:a="http://schemas.openxmlformats.org/drawingml/2006/main"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xmlns:a="http://schemas.openxmlformats.org/drawingml/2006/main"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xmlns:a="http://schemas.openxmlformats.org/drawingml/2006/main"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xmlns:a="http://schemas.openxmlformats.org/drawingml/2006/main"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xmlns:a="http://schemas.openxmlformats.org/drawingml/2006/main"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xmlns:a="http://schemas.openxmlformats.org/drawingml/2006/main"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xmlns:a="http://schemas.openxmlformats.org/drawingml/2006/main"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xmlns:a="http://schemas.openxmlformats.org/drawingml/2006/main"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19530551c8914682" /><Relationship Type="http://schemas.openxmlformats.org/officeDocument/2006/relationships/slideMaster" Target="/ppt/slideMasters/slideMaster1.xml" Id="R2af36fdda3c64f40" /><Relationship Type="http://schemas.openxmlformats.org/officeDocument/2006/relationships/notesMaster" Target="/ppt/notesMasters/notesMaster1.xml" Id="R0ef29793048a4864" /><Relationship Type="http://schemas.openxmlformats.org/officeDocument/2006/relationships/presProps" Target="/ppt/presProps.xml" Id="R232a2e2803e14415" /><Relationship Type="http://schemas.openxmlformats.org/officeDocument/2006/relationships/tableStyles" Target="/ppt/tableStyles.xml" Id="Rcd03467815924f42" /><Relationship Type="http://schemas.openxmlformats.org/officeDocument/2006/relationships/slide" Target="/ppt/slides/slide1.xml" Id="R2b1653ca2c054f12" /><Relationship Type="http://schemas.openxmlformats.org/officeDocument/2006/relationships/slide" Target="/ppt/slides/slide2.xml" Id="Rad49376f028e42e1" /><Relationship Type="http://schemas.openxmlformats.org/officeDocument/2006/relationships/slide" Target="/ppt/slides/slide3.xml" Id="R91e32f33ec814d56" /><Relationship Type="http://schemas.openxmlformats.org/officeDocument/2006/relationships/slide" Target="/ppt/slides/slide4.xml" Id="Re79f97d2b9354820" /><Relationship Type="http://schemas.openxmlformats.org/officeDocument/2006/relationships/slide" Target="/ppt/slides/slide5.xml" Id="R180de2f1200d4a28" /><Relationship Type="http://schemas.openxmlformats.org/officeDocument/2006/relationships/slide" Target="/ppt/slides/slide6.xml" Id="R886dc405ae0b4579" /><Relationship Type="http://schemas.openxmlformats.org/officeDocument/2006/relationships/slide" Target="/ppt/slides/slide7.xml" Id="Rcc8ef3e4968c4b80" /><Relationship Type="http://schemas.openxmlformats.org/officeDocument/2006/relationships/slide" Target="/ppt/slides/slide8.xml" Id="Rc590d7fa484e4b95" /><Relationship Type="http://schemas.openxmlformats.org/officeDocument/2006/relationships/slide" Target="/ppt/slides/slide9.xml" Id="R91afbbb7bb5f4917" /><Relationship Type="http://schemas.openxmlformats.org/officeDocument/2006/relationships/slide" Target="/ppt/slides/slide10.xml" Id="R3709afc06d114174" /><Relationship Type="http://schemas.openxmlformats.org/officeDocument/2006/relationships/slide" Target="/ppt/slides/slide11.xml" Id="Rd8441753ed414afd" /><Relationship Type="http://schemas.openxmlformats.org/officeDocument/2006/relationships/slide" Target="/ppt/slides/slide12.xml" Id="R1de0de64d6f244d3" /><Relationship Type="http://schemas.openxmlformats.org/officeDocument/2006/relationships/slide" Target="/ppt/slides/slide13.xml" Id="R6e1f914c35d54b1d" /><Relationship Type="http://schemas.openxmlformats.org/officeDocument/2006/relationships/slide" Target="/ppt/slides/slide14.xml" Id="Rde4a253f19c74ba9" /><Relationship Type="http://schemas.openxmlformats.org/officeDocument/2006/relationships/slide" Target="/ppt/slides/slide15.xml" Id="R487a31442def4582" /><Relationship Type="http://schemas.openxmlformats.org/officeDocument/2006/relationships/slide" Target="/ppt/slides/slide16.xml" Id="Rbcebf87cc96f45fa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f262e60a930f4d31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6058ecb5c6524cf4" /><Relationship Type="http://schemas.openxmlformats.org/officeDocument/2006/relationships/notesMaster" Target="/ppt/notesMasters/notesMaster1.xml" Id="R5b67f736b8494d05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f6fce5b8c2a248b6" /><Relationship Type="http://schemas.openxmlformats.org/officeDocument/2006/relationships/notesMaster" Target="/ppt/notesMasters/notesMaster1.xml" Id="Rd92234e1d2234b76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7f01dcfa393d45a4" /><Relationship Type="http://schemas.openxmlformats.org/officeDocument/2006/relationships/notesMaster" Target="/ppt/notesMasters/notesMaster1.xml" Id="Rbe7cb17911504de0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2.xml" Id="R078ce36df0594ad4" /><Relationship Type="http://schemas.openxmlformats.org/officeDocument/2006/relationships/notesMaster" Target="/ppt/notesMasters/notesMaster1.xml" Id="Rd34606fe39b5445a" /></Relationships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slide" Target="/ppt/slides/slide13.xml" Id="Rfa2b0a75004f4ad1" /><Relationship Type="http://schemas.openxmlformats.org/officeDocument/2006/relationships/notesMaster" Target="/ppt/notesMasters/notesMaster1.xml" Id="Rf76bc6244cc34556" /></Relationships>
</file>

<file path=ppt/notesSlides/_rels/notesSlide14.xml.rels>&#65279;<?xml version="1.0" encoding="utf-8"?><Relationships xmlns="http://schemas.openxmlformats.org/package/2006/relationships"><Relationship Type="http://schemas.openxmlformats.org/officeDocument/2006/relationships/slide" Target="/ppt/slides/slide14.xml" Id="Rd6a0f55b6b364372" /><Relationship Type="http://schemas.openxmlformats.org/officeDocument/2006/relationships/notesMaster" Target="/ppt/notesMasters/notesMaster1.xml" Id="R8c996a5457c4485a" /></Relationships>
</file>

<file path=ppt/notesSlides/_rels/notesSlide15.xml.rels>&#65279;<?xml version="1.0" encoding="utf-8"?><Relationships xmlns="http://schemas.openxmlformats.org/package/2006/relationships"><Relationship Type="http://schemas.openxmlformats.org/officeDocument/2006/relationships/slide" Target="/ppt/slides/slide15.xml" Id="Rd7b64774f63f4111" /><Relationship Type="http://schemas.openxmlformats.org/officeDocument/2006/relationships/notesMaster" Target="/ppt/notesMasters/notesMaster1.xml" Id="R916a20dea73c4710" /></Relationships>
</file>

<file path=ppt/notesSlides/_rels/notesSlide16.xml.rels>&#65279;<?xml version="1.0" encoding="utf-8"?><Relationships xmlns="http://schemas.openxmlformats.org/package/2006/relationships"><Relationship Type="http://schemas.openxmlformats.org/officeDocument/2006/relationships/slide" Target="/ppt/slides/slide16.xml" Id="R17d9434c987d48d5" /><Relationship Type="http://schemas.openxmlformats.org/officeDocument/2006/relationships/notesMaster" Target="/ppt/notesMasters/notesMaster1.xml" Id="R7cdf996ef4e44252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b2dca08eab7a44df" /><Relationship Type="http://schemas.openxmlformats.org/officeDocument/2006/relationships/notesMaster" Target="/ppt/notesMasters/notesMaster1.xml" Id="R286b9e24ce4747aa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da530183e4f14ee9" /><Relationship Type="http://schemas.openxmlformats.org/officeDocument/2006/relationships/notesMaster" Target="/ppt/notesMasters/notesMaster1.xml" Id="Re7e500cbd86146b6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3d3ff49be12d4c52" /><Relationship Type="http://schemas.openxmlformats.org/officeDocument/2006/relationships/notesMaster" Target="/ppt/notesMasters/notesMaster1.xml" Id="R5cdc2aaa8c4c4fbb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fa14eeee88d44f1e" /><Relationship Type="http://schemas.openxmlformats.org/officeDocument/2006/relationships/notesMaster" Target="/ppt/notesMasters/notesMaster1.xml" Id="Rd1c77f06feb24e01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ba498a6fa0ce4ca5" /><Relationship Type="http://schemas.openxmlformats.org/officeDocument/2006/relationships/notesMaster" Target="/ppt/notesMasters/notesMaster1.xml" Id="Ra629d445f0164795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c204b97ec9fb4962" /><Relationship Type="http://schemas.openxmlformats.org/officeDocument/2006/relationships/notesMaster" Target="/ppt/notesMasters/notesMaster1.xml" Id="Re5a4b6cafcea4bf6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cd65477e7c89495e" /><Relationship Type="http://schemas.openxmlformats.org/officeDocument/2006/relationships/notesMaster" Target="/ppt/notesMasters/notesMaster1.xml" Id="R0edbf84293ac4f7a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a2bfd0c7f20c4df1" /><Relationship Type="http://schemas.openxmlformats.org/officeDocument/2006/relationships/notesMaster" Target="/ppt/notesMasters/notesMaster1.xml" Id="Racbb417230f94fcc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25951e442deb4af5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8b73299b9a47434a" /><Relationship Type="http://schemas.openxmlformats.org/officeDocument/2006/relationships/slideLayout" Target="/ppt/slideLayouts/slideLayout1.xml" Id="R5852f1a3626d4d3e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5852f1a3626d4d3e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5121a815013b463f" /><Relationship Type="http://schemas.openxmlformats.org/officeDocument/2006/relationships/image" Target="/ppt/media/image.png" Id="R26aa058a49144c2e" /><Relationship Type="http://schemas.openxmlformats.org/officeDocument/2006/relationships/notesSlide" Target="/ppt/notesSlides/notesSlide1.xml" Id="R36dde7958c11457d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939d700bf1e436f" /><Relationship Type="http://schemas.openxmlformats.org/officeDocument/2006/relationships/image" Target="/ppt/media/image23.png" Id="Rf0f6736fd3834273" /><Relationship Type="http://schemas.openxmlformats.org/officeDocument/2006/relationships/image" Target="/ppt/media/image24.png" Id="R0b940a49882a43f2" /><Relationship Type="http://schemas.openxmlformats.org/officeDocument/2006/relationships/notesSlide" Target="/ppt/notesSlides/notesSlide10.xml" Id="R25a69682f61249e7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02dda24b5524a9b" /><Relationship Type="http://schemas.openxmlformats.org/officeDocument/2006/relationships/image" Target="/ppt/media/image25.png" Id="Rc11c1ed0bbf24fae" /><Relationship Type="http://schemas.openxmlformats.org/officeDocument/2006/relationships/image" Target="/ppt/media/image26.png" Id="Rb0950b3f233e4e28" /><Relationship Type="http://schemas.openxmlformats.org/officeDocument/2006/relationships/notesSlide" Target="/ppt/notesSlides/notesSlide11.xml" Id="Ra482332773b34a1e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70fe3d61df842a9" /><Relationship Type="http://schemas.openxmlformats.org/officeDocument/2006/relationships/image" Target="/ppt/media/image27.png" Id="R3716262fa0eb44ba" /><Relationship Type="http://schemas.openxmlformats.org/officeDocument/2006/relationships/image" Target="/ppt/media/image28.png" Id="R7dc0ce7f8c3648d0" /><Relationship Type="http://schemas.openxmlformats.org/officeDocument/2006/relationships/notesSlide" Target="/ppt/notesSlides/notesSlide12.xml" Id="Rccecdcf165d54091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6e671e10915345b8" /><Relationship Type="http://schemas.openxmlformats.org/officeDocument/2006/relationships/image" Target="/ppt/media/image29.png" Id="R672c37724cb1498b" /><Relationship Type="http://schemas.openxmlformats.org/officeDocument/2006/relationships/image" Target="/ppt/media/image30.png" Id="R8d472eb9e8314327" /><Relationship Type="http://schemas.openxmlformats.org/officeDocument/2006/relationships/notesSlide" Target="/ppt/notesSlides/notesSlide13.xml" Id="Rc0c70f3f5c6b4d57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bbf3a7295524723" /><Relationship Type="http://schemas.openxmlformats.org/officeDocument/2006/relationships/image" Target="/ppt/media/image31.png" Id="R29214871645e4527" /><Relationship Type="http://schemas.openxmlformats.org/officeDocument/2006/relationships/image" Target="/ppt/media/image32.png" Id="R77376cfb9bc948a6" /><Relationship Type="http://schemas.openxmlformats.org/officeDocument/2006/relationships/notesSlide" Target="/ppt/notesSlides/notesSlide14.xml" Id="R9c4cbb74785844ec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9c7818951fb4e4e" /><Relationship Type="http://schemas.openxmlformats.org/officeDocument/2006/relationships/image" Target="/ppt/media/image33.png" Id="R7bdad5afcbdd45a1" /><Relationship Type="http://schemas.openxmlformats.org/officeDocument/2006/relationships/image" Target="/ppt/media/image34.png" Id="R74e3503456784841" /><Relationship Type="http://schemas.openxmlformats.org/officeDocument/2006/relationships/image" Target="/ppt/media/image35.png" Id="Rc3807e53437c41f3" /><Relationship Type="http://schemas.openxmlformats.org/officeDocument/2006/relationships/image" Target="/ppt/media/image36.png" Id="Rb7b3a789c1a4461e" /><Relationship Type="http://schemas.openxmlformats.org/officeDocument/2006/relationships/image" Target="/ppt/media/image37.png" Id="R7c320b9873184367" /><Relationship Type="http://schemas.openxmlformats.org/officeDocument/2006/relationships/image" Target="/ppt/media/image38.png" Id="R2f999d1a8d074c6f" /><Relationship Type="http://schemas.openxmlformats.org/officeDocument/2006/relationships/image" Target="/ppt/media/image39.png" Id="R491b83c497f54885" /><Relationship Type="http://schemas.openxmlformats.org/officeDocument/2006/relationships/notesSlide" Target="/ppt/notesSlides/notesSlide15.xml" Id="R2eb7bf516b11427c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ea619d6eb3d4874" /><Relationship Type="http://schemas.openxmlformats.org/officeDocument/2006/relationships/image" Target="/ppt/media/image40.png" Id="Rf1f6f72ac73f4778" /><Relationship Type="http://schemas.openxmlformats.org/officeDocument/2006/relationships/image" Target="/ppt/media/image41.png" Id="Rd0ba6d90c5ea4ed7" /><Relationship Type="http://schemas.openxmlformats.org/officeDocument/2006/relationships/notesSlide" Target="/ppt/notesSlides/notesSlide16.xml" Id="R3ce1ec77df23438a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cf7497696d945f2" /><Relationship Type="http://schemas.openxmlformats.org/officeDocument/2006/relationships/image" Target="/ppt/media/image2.png" Id="Rd6a3618c66604eee" /><Relationship Type="http://schemas.openxmlformats.org/officeDocument/2006/relationships/image" Target="/ppt/media/image3.png" Id="Rb77b0d77565b46dd" /><Relationship Type="http://schemas.openxmlformats.org/officeDocument/2006/relationships/notesSlide" Target="/ppt/notesSlides/notesSlide2.xml" Id="R43950f829b8f4c6b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d5b6fad18e624a11" /><Relationship Type="http://schemas.openxmlformats.org/officeDocument/2006/relationships/image" Target="/ppt/media/image4.png" Id="R5763f7b277b94283" /><Relationship Type="http://schemas.openxmlformats.org/officeDocument/2006/relationships/image" Target="/ppt/media/image5.png" Id="R5642077c8caa4214" /><Relationship Type="http://schemas.openxmlformats.org/officeDocument/2006/relationships/notesSlide" Target="/ppt/notesSlides/notesSlide3.xml" Id="R185242a5af054f46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c2bc83b314c492d" /><Relationship Type="http://schemas.openxmlformats.org/officeDocument/2006/relationships/image" Target="/ppt/media/image6.png" Id="R6276a6a7e24d4d6d" /><Relationship Type="http://schemas.openxmlformats.org/officeDocument/2006/relationships/image" Target="/ppt/media/image7.png" Id="Rf47c4babc4cb41ae" /><Relationship Type="http://schemas.openxmlformats.org/officeDocument/2006/relationships/notesSlide" Target="/ppt/notesSlides/notesSlide4.xml" Id="R07c8909a7fe74d5d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98b03731a564813" /><Relationship Type="http://schemas.openxmlformats.org/officeDocument/2006/relationships/image" Target="/ppt/media/image8.png" Id="Rd837e236e33048f7" /><Relationship Type="http://schemas.openxmlformats.org/officeDocument/2006/relationships/image" Target="/ppt/media/image9.png" Id="R1c9a9505cd2949a0" /><Relationship Type="http://schemas.openxmlformats.org/officeDocument/2006/relationships/notesSlide" Target="/ppt/notesSlides/notesSlide5.xml" Id="R5dbea2ada47145a5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25f825426d5644da" /><Relationship Type="http://schemas.openxmlformats.org/officeDocument/2006/relationships/image" Target="/ppt/media/image10.png" Id="Rd0ba77144f1b4816" /><Relationship Type="http://schemas.openxmlformats.org/officeDocument/2006/relationships/image" Target="/ppt/media/image11.png" Id="Rda32788afa8f4ca5" /><Relationship Type="http://schemas.openxmlformats.org/officeDocument/2006/relationships/notesSlide" Target="/ppt/notesSlides/notesSlide6.xml" Id="R8c43278936dd4c2d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bbbe90bf51c4485" /><Relationship Type="http://schemas.openxmlformats.org/officeDocument/2006/relationships/image" Target="/ppt/media/image12.png" Id="Rdc6056bae60d4065" /><Relationship Type="http://schemas.openxmlformats.org/officeDocument/2006/relationships/image" Target="/ppt/media/image13.png" Id="R1317609bb9ac4054" /><Relationship Type="http://schemas.openxmlformats.org/officeDocument/2006/relationships/image" Target="/ppt/media/image14.png" Id="R0d5c398c3c7c4b00" /><Relationship Type="http://schemas.openxmlformats.org/officeDocument/2006/relationships/image" Target="/ppt/media/image15.png" Id="Rb495fab149d8419f" /><Relationship Type="http://schemas.openxmlformats.org/officeDocument/2006/relationships/image" Target="/ppt/media/image16.png" Id="Rb042d7b089484646" /><Relationship Type="http://schemas.openxmlformats.org/officeDocument/2006/relationships/image" Target="/ppt/media/image17.png" Id="Rc385c467c14f4b98" /><Relationship Type="http://schemas.openxmlformats.org/officeDocument/2006/relationships/image" Target="/ppt/media/image18.png" Id="R2c07dbc32beb4a85" /><Relationship Type="http://schemas.openxmlformats.org/officeDocument/2006/relationships/notesSlide" Target="/ppt/notesSlides/notesSlide7.xml" Id="Rc9aaca4955ba4c2d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61c68f9a6c74d53" /><Relationship Type="http://schemas.openxmlformats.org/officeDocument/2006/relationships/image" Target="/ppt/media/image19.png" Id="Raba63855da0f450f" /><Relationship Type="http://schemas.openxmlformats.org/officeDocument/2006/relationships/image" Target="/ppt/media/image20.png" Id="R8b5409789ee54225" /><Relationship Type="http://schemas.openxmlformats.org/officeDocument/2006/relationships/notesSlide" Target="/ppt/notesSlides/notesSlide8.xml" Id="R10c12e8527e544eb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2a94a64f3ac46b2" /><Relationship Type="http://schemas.openxmlformats.org/officeDocument/2006/relationships/image" Target="/ppt/media/image21.png" Id="Rfe9fc0ac808c47aa" /><Relationship Type="http://schemas.openxmlformats.org/officeDocument/2006/relationships/image" Target="/ppt/media/image22.png" Id="R64e1459abf314ef7" /><Relationship Type="http://schemas.openxmlformats.org/officeDocument/2006/relationships/notesSlide" Target="/ppt/notesSlides/notesSlide9.xml" Id="Ra25e62bbd48e455b" /></Relationships>
</file>

<file path=ppt/slides/slide1.xml><?xml version="1.0" encoding="utf-8"?>
<p:sld xmlns:p="http://schemas.openxmlformats.org/presentationml/2006/main">
  <p:cSld>
    <p:bg>
      <p:bgPr>
        <a:solidFill xmlns:a="http://schemas.openxmlformats.org/drawingml/2006/main">
          <a:srgbClr val="080D1A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40FEDFE2-D215-4C53-AA00-2D05D428F9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0" y="0"/>
            <a:ext cx="4953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333399"/>
          </a:solidFill>
          <a:ln xmlns:a="http://schemas.openxmlformats.org/drawingml/2006/main" w="0">
            <a:solidFill>
              <a:srgbClr val="333399"/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853F7F27-494F-40D5-A0B9-E25D2AABCB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0" y="-1143000"/>
            <a:ext cx="4000500" cy="40005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4949C7"/>
          </a:solidFill>
          <a:ln xmlns:a="http://schemas.openxmlformats.org/drawingml/2006/main" w="0">
            <a:solidFill>
              <a:srgbClr val="4949C7"/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E496D662-FE2B-4835-B631-F5712967F7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0" y="3905250"/>
            <a:ext cx="5334000" cy="53340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BC7B0"/>
          </a:solidFill>
          <a:ln xmlns:a="http://schemas.openxmlformats.org/drawingml/2006/main" w="0">
            <a:solidFill>
              <a:srgbClr val="1BC7B0"/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05D50880-F21C-492C-B416-68B2C52F4A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285750"/>
            <a:ext cx="3762375" cy="819150"/>
          </a:xfrm>
          <a:prstGeom xmlns:a="http://schemas.openxmlformats.org/drawingml/2006/main" prst="roundRect">
            <a:avLst>
              <a:gd name="adj" fmla="val 9302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solidFill>
              <a:srgbClr val="FFFFFF"/>
            </a:solidFill>
            <a:prstDash val="solid"/>
          </a:ln>
        </p:spPr>
      </p:sp>
      <p:pic>
        <p:nvPicPr>
          <p:cNvPr id="1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6aa058a49144c2e"/>
          <a:stretch xmlns:a="http://schemas.openxmlformats.org/drawingml/2006/main"/>
        </p:blipFill>
        <p:spPr>
          <a:xfrm xmlns:a="http://schemas.openxmlformats.org/drawingml/2006/main">
            <a:off x="1092237" y="419100"/>
            <a:ext cx="2635176" cy="552450"/>
          </a:xfrm>
          <a:prstGeom xmlns:a="http://schemas.openxmlformats.org/drawingml/2006/main" prst="rect">
            <a:avLst/>
          </a:prstGeom>
        </p:spPr>
      </p:pic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75B89799-E5F9-4D6D-B444-91E2FC8DA3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485900"/>
            <a:ext cx="6858000" cy="1714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4050" b="1">
                <a:solidFill>
                  <a:srgbClr val="FFFFFF"/>
                </a:solidFill>
              </a:defRPr>
            </a:pPr>
            <a:r>
              <a:rPr sz="4050" b="1">
                <a:solidFill>
                  <a:srgbClr val="FFFFFF"/>
                </a:solidFill>
              </a:rPr>
              <a:t>Connected healthcare infrastructure for Nigeria and Africa.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1CA5052D-B6D4-4502-9880-2AFEA9A552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3543300"/>
            <a:ext cx="6381750" cy="781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800" b="0">
                <a:solidFill>
                  <a:srgbClr val="C9D1E8"/>
                </a:solidFill>
              </a:defRPr>
            </a:pPr>
            <a:r>
              <a:rPr sz="1800" b="0">
                <a:solidFill>
                  <a:srgbClr val="C9D1E8"/>
                </a:solidFill>
              </a:rPr>
              <a:t>A care platform connecting families, patients, providers, hospitals, pharmacies, records, payments, and AI-assisted clinical workflows.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DDA10659-4701-43DA-8DB4-67DF9CBFFD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838700"/>
            <a:ext cx="2190750" cy="4000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1A2140"/>
          </a:solidFill>
          <a:ln xmlns:a="http://schemas.openxmlformats.org/drawingml/2006/main" w="0">
            <a:solidFill>
              <a:srgbClr val="1A2140"/>
            </a:solidFill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defRPr sz="1200" b="1">
                <a:solidFill>
                  <a:srgbClr val="DCE3FF"/>
                </a:solidFill>
              </a:defRPr>
            </a:pPr>
            <a:r>
              <a:rPr sz="1200" b="1">
                <a:solidFill>
                  <a:srgbClr val="DCE3FF"/>
                </a:solidFill>
              </a:rPr>
              <a:t>Pre-seed funding deck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2991BE33-B8C1-4C75-A7B9-7DA594A260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448300"/>
            <a:ext cx="3429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2250" b="1">
                <a:solidFill>
                  <a:srgbClr val="FFFFFF"/>
                </a:solidFill>
              </a:defRPr>
            </a:pPr>
            <a:r>
              <a:rPr sz="2250" b="1">
                <a:solidFill>
                  <a:srgbClr val="FFFFFF"/>
                </a:solidFill>
              </a:rPr>
              <a:t>Raising $500k SAFE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10002D90-7BC3-4AF1-B8C0-F7370DC448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6134100"/>
            <a:ext cx="2476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C9D1E8"/>
                </a:solidFill>
              </a:defRPr>
            </a:pPr>
            <a:r>
              <a:rPr sz="1350" b="1">
                <a:solidFill>
                  <a:srgbClr val="C9D1E8"/>
                </a:solidFill>
              </a:rPr>
              <a:t>www.imanimed.com</a:t>
            </a:r>
          </a:p>
        </p:txBody>
      </p:sp>
    </p:spTree>
    <p:extLst>
      <p:ext uri="{BB962C8B-B14F-4D97-AF65-F5344CB8AC3E}">
        <p14:creationId xmlns:p14="http://schemas.microsoft.com/office/powerpoint/2010/main" val="2119699420"/>
      </p:ext>
    </p:extLst>
  </p:cSld>
</p:sld>
</file>

<file path=ppt/slides/slide10.xml><?xml version="1.0" encoding="utf-8"?>
<p:sld xmlns:p="http://schemas.openxmlformats.org/presentationml/2006/main">
  <p:cSld>
    <p:bg>
      <p:bgPr>
        <a:solidFill xmlns:a="http://schemas.openxmlformats.org/drawingml/2006/main">
          <a:srgbClr val="080D1A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BA28EC14-594C-40A9-A544-E2CBA8D236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0" y="247650"/>
            <a:ext cx="2857500" cy="647700"/>
          </a:xfrm>
          <a:prstGeom xmlns:a="http://schemas.openxmlformats.org/drawingml/2006/main" prst="roundRect">
            <a:avLst>
              <a:gd name="adj" fmla="val 11765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solidFill>
              <a:srgbClr val="FFFFFF"/>
            </a:solidFill>
            <a:prstDash val="solid"/>
          </a:ln>
        </p:spPr>
      </p:sp>
      <p:pic>
        <p:nvPicPr>
          <p:cNvPr id="23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0f6736fd3834273"/>
          <a:stretch xmlns:a="http://schemas.openxmlformats.org/drawingml/2006/main"/>
        </p:blipFill>
        <p:spPr>
          <a:xfrm xmlns:a="http://schemas.openxmlformats.org/drawingml/2006/main">
            <a:off x="9101332" y="342900"/>
            <a:ext cx="2180835" cy="457200"/>
          </a:xfrm>
          <a:prstGeom xmlns:a="http://schemas.openxmlformats.org/drawingml/2006/main" prst="rect">
            <a:avLst/>
          </a:prstGeom>
        </p:spPr>
      </p:pic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096E3B9A-1BF3-43DB-97CC-73FAFC7B76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00050"/>
            <a:ext cx="3429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00C2A8"/>
                </a:solidFill>
              </a:defRPr>
            </a:pPr>
            <a:r>
              <a:rPr sz="1050" b="1">
                <a:solidFill>
                  <a:srgbClr val="00C2A8"/>
                </a:solidFill>
              </a:rPr>
              <a:t>BUSINESS MODEL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7436D74B-EF2D-4628-A29F-775AB2B515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371475"/>
            <a:ext cx="47625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C2A8"/>
          </a:solidFill>
          <a:ln xmlns:a="http://schemas.openxmlformats.org/drawingml/2006/main" w="0">
            <a:solidFill>
              <a:srgbClr val="00C2A8"/>
            </a:solidFill>
            <a:prstDash val="solid"/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D5D21319-7BC3-4150-97E8-9ED1D7B760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819150"/>
            <a:ext cx="9334500" cy="857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3150" b="1">
                <a:solidFill>
                  <a:srgbClr val="FFFFFF"/>
                </a:solidFill>
              </a:defRPr>
            </a:pPr>
            <a:r>
              <a:rPr sz="3150" b="1">
                <a:solidFill>
                  <a:srgbClr val="FFFFFF"/>
                </a:solidFill>
              </a:rPr>
              <a:t>Revenue compounds across the network.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842B5BB0-924C-45E1-A9B1-7925AF18A9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638300"/>
            <a:ext cx="87630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C9D1E8"/>
                </a:solidFill>
              </a:defRPr>
            </a:pPr>
            <a:r>
              <a:rPr sz="1500" b="0">
                <a:solidFill>
                  <a:srgbClr val="C9D1E8"/>
                </a:solidFill>
              </a:rPr>
              <a:t>The model combines recurring software, family subscriptions, transaction revenue, and enterprise partnerships.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04B30767-0C3D-4A32-A62D-6080492EB9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2381250"/>
            <a:ext cx="4762500" cy="1238250"/>
          </a:xfrm>
          <a:prstGeom xmlns:a="http://schemas.openxmlformats.org/drawingml/2006/main" prst="roundRect">
            <a:avLst>
              <a:gd name="adj" fmla="val 12308"/>
            </a:avLst>
          </a:prstGeom>
          <a:solidFill xmlns:a="http://schemas.openxmlformats.org/drawingml/2006/main">
            <a:srgbClr val="141B35"/>
          </a:solidFill>
          <a:ln xmlns:a="http://schemas.openxmlformats.org/drawingml/2006/main" w="11430">
            <a:solidFill>
              <a:srgbClr val="323A68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473ACAD8-A586-4034-9297-52D15AAA1C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2609850"/>
            <a:ext cx="42672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FamilyCare plans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F17029DF-79F2-49C2-B3C6-185CF4951B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3028950"/>
            <a:ext cx="42672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C9D1E8"/>
                </a:solidFill>
              </a:defRPr>
            </a:pPr>
            <a:r>
              <a:rPr sz="1200" b="0">
                <a:solidFill>
                  <a:srgbClr val="C9D1E8"/>
                </a:solidFill>
              </a:rPr>
              <a:t>Monthly and annual subscriptions for primary subscribers and dependents.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E96FDF59-6648-44CA-92C7-A0ECCD651F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81725" y="2381250"/>
            <a:ext cx="4762500" cy="1238250"/>
          </a:xfrm>
          <a:prstGeom xmlns:a="http://schemas.openxmlformats.org/drawingml/2006/main" prst="roundRect">
            <a:avLst>
              <a:gd name="adj" fmla="val 12308"/>
            </a:avLst>
          </a:prstGeom>
          <a:solidFill xmlns:a="http://schemas.openxmlformats.org/drawingml/2006/main">
            <a:srgbClr val="141B35"/>
          </a:solidFill>
          <a:ln xmlns:a="http://schemas.openxmlformats.org/drawingml/2006/main" w="11430">
            <a:solidFill>
              <a:srgbClr val="323A68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24F5A6CA-F0AD-4A6F-973D-11E53ACFED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29375" y="2609850"/>
            <a:ext cx="42672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Facility SaaS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020ADF3E-4FCA-48A6-BF04-62E55B4346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29375" y="3028950"/>
            <a:ext cx="42672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C9D1E8"/>
                </a:solidFill>
              </a:defRPr>
            </a:pPr>
            <a:r>
              <a:rPr sz="1200" b="0">
                <a:solidFill>
                  <a:srgbClr val="C9D1E8"/>
                </a:solidFill>
              </a:rPr>
              <a:t>Hospitals, clinics, and pharmacies pay for HMS/PMS modules and suites.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938C01B3-22BA-42E1-8126-70F6D8499E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3952875"/>
            <a:ext cx="4762500" cy="1238250"/>
          </a:xfrm>
          <a:prstGeom xmlns:a="http://schemas.openxmlformats.org/drawingml/2006/main" prst="roundRect">
            <a:avLst>
              <a:gd name="adj" fmla="val 12308"/>
            </a:avLst>
          </a:prstGeom>
          <a:solidFill xmlns:a="http://schemas.openxmlformats.org/drawingml/2006/main">
            <a:srgbClr val="141B35"/>
          </a:solidFill>
          <a:ln xmlns:a="http://schemas.openxmlformats.org/drawingml/2006/main" w="11430">
            <a:solidFill>
              <a:srgbClr val="323A68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6465514C-68C5-45F5-B011-06C2D02AFC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4181475"/>
            <a:ext cx="42672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Transactions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30B1E4C9-2032-4F1F-B03C-6DD23AFA04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4600575"/>
            <a:ext cx="42672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C9D1E8"/>
                </a:solidFill>
              </a:defRPr>
            </a:pPr>
            <a:r>
              <a:rPr sz="1200" b="0">
                <a:solidFill>
                  <a:srgbClr val="C9D1E8"/>
                </a:solidFill>
              </a:rPr>
              <a:t>Payment processing, add-on visits, invoices, wallets, receipts, and settlement flows.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4222C6E0-7D76-46BD-9787-16E63518A4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81725" y="3952875"/>
            <a:ext cx="4762500" cy="1238250"/>
          </a:xfrm>
          <a:prstGeom xmlns:a="http://schemas.openxmlformats.org/drawingml/2006/main" prst="roundRect">
            <a:avLst>
              <a:gd name="adj" fmla="val 12308"/>
            </a:avLst>
          </a:prstGeom>
          <a:solidFill xmlns:a="http://schemas.openxmlformats.org/drawingml/2006/main">
            <a:srgbClr val="141B35"/>
          </a:solidFill>
          <a:ln xmlns:a="http://schemas.openxmlformats.org/drawingml/2006/main" w="11430">
            <a:solidFill>
              <a:srgbClr val="323A68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697CC955-D513-46E8-9101-9C5792BADC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29375" y="4181475"/>
            <a:ext cx="42672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Enterprise partners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1CA99C6B-32EB-41C2-A6E5-EC9D6EBACF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29375" y="4600575"/>
            <a:ext cx="42672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C9D1E8"/>
                </a:solidFill>
              </a:defRPr>
            </a:pPr>
            <a:r>
              <a:rPr sz="1200" b="0">
                <a:solidFill>
                  <a:srgbClr val="C9D1E8"/>
                </a:solidFill>
              </a:rPr>
              <a:t>Hospital groups, employers, HMOs, pharmacy chains, and care networks.</a:t>
            </a:r>
          </a:p>
        </p:txBody>
      </p:sp>
      <p:pic>
        <p:nvPicPr>
          <p:cNvPr id="4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0b940a49882a43f2"/>
          <a:stretch xmlns:a="http://schemas.openxmlformats.org/drawingml/2006/main"/>
        </p:blipFill>
        <p:spPr>
          <a:xfrm xmlns:a="http://schemas.openxmlformats.org/drawingml/2006/main">
            <a:off x="685800" y="6241489"/>
            <a:ext cx="161925" cy="337673"/>
          </a:xfrm>
          <a:prstGeom xmlns:a="http://schemas.openxmlformats.org/drawingml/2006/main" prst="rect">
            <a:avLst/>
          </a:prstGeom>
        </p:spPr>
      </p:pic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3B5580E0-D4FC-40F9-A2F6-6DEA136226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2500" y="6343650"/>
            <a:ext cx="2667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C9D1E8"/>
                </a:solidFill>
              </a:defRPr>
            </a:pPr>
            <a:r>
              <a:rPr sz="1200" b="1">
                <a:solidFill>
                  <a:srgbClr val="C9D1E8"/>
                </a:solidFill>
              </a:rPr>
              <a:t>www.imanimed.com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0C911487-9CA4-416A-9A25-436AE2E28D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620250" y="6343650"/>
            <a:ext cx="1905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76809B"/>
                </a:solidFill>
              </a:defRPr>
            </a:pPr>
            <a:r>
              <a:rPr sz="975" b="0">
                <a:solidFill>
                  <a:srgbClr val="76809B"/>
                </a:solidFill>
              </a:rPr>
              <a:t>Confidential funding deck</a:t>
            </a:r>
          </a:p>
        </p:txBody>
      </p:sp>
    </p:spTree>
    <p:extLst>
      <p:ext uri="{BB962C8B-B14F-4D97-AF65-F5344CB8AC3E}">
        <p14:creationId xmlns:p14="http://schemas.microsoft.com/office/powerpoint/2010/main" val="599673036"/>
      </p:ext>
    </p:extLst>
  </p:cSld>
</p:sld>
</file>

<file path=ppt/slides/slide11.xml><?xml version="1.0" encoding="utf-8"?>
<p:sld xmlns:p="http://schemas.openxmlformats.org/presentationml/2006/main">
  <p:cSld>
    <p:bg>
      <p:bgPr>
        <a:solidFill xmlns:a="http://schemas.openxmlformats.org/drawingml/2006/main">
          <a:srgbClr val="FFFF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11c1ed0bbf24fae"/>
          <a:stretch xmlns:a="http://schemas.openxmlformats.org/drawingml/2006/main"/>
        </p:blipFill>
        <p:spPr>
          <a:xfrm xmlns:a="http://schemas.openxmlformats.org/drawingml/2006/main">
            <a:off x="8874162" y="285750"/>
            <a:ext cx="2635176" cy="55245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F0F7D8A1-D768-4414-8439-8950B2D56C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00050"/>
            <a:ext cx="3429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00C2A8"/>
                </a:solidFill>
              </a:defRPr>
            </a:pPr>
            <a:r>
              <a:rPr sz="1050" b="1">
                <a:solidFill>
                  <a:srgbClr val="00C2A8"/>
                </a:solidFill>
              </a:rPr>
              <a:t>GO TO MARKET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58FAEA40-913F-465F-B73B-861EAFB885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371475"/>
            <a:ext cx="47625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C2A8"/>
          </a:solidFill>
          <a:ln xmlns:a="http://schemas.openxmlformats.org/drawingml/2006/main" w="0">
            <a:solidFill>
              <a:srgbClr val="00C2A8"/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DDD56A02-43B2-4AB8-A877-19F618D604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819150"/>
            <a:ext cx="9334500" cy="857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3150" b="1">
                <a:solidFill>
                  <a:srgbClr val="111827"/>
                </a:solidFill>
              </a:defRPr>
            </a:pPr>
            <a:r>
              <a:rPr sz="3150" b="1">
                <a:solidFill>
                  <a:srgbClr val="111827"/>
                </a:solidFill>
              </a:rPr>
              <a:t>Start narrow, then expand.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785B1246-6E9D-445F-9CA7-0001CB1992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638300"/>
            <a:ext cx="87630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667085"/>
                </a:solidFill>
              </a:defRPr>
            </a:pPr>
            <a:r>
              <a:rPr sz="1500" b="0">
                <a:solidFill>
                  <a:srgbClr val="667085"/>
                </a:solidFill>
              </a:rPr>
              <a:t>The GTM focuses on channels where trust, urgency, and payment willingness are already present.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AE949F25-FDBA-422C-8978-F1A285B674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2476500"/>
            <a:ext cx="495300" cy="4953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333399"/>
          </a:solidFill>
          <a:ln xmlns:a="http://schemas.openxmlformats.org/drawingml/2006/main" w="0">
            <a:solidFill>
              <a:srgbClr val="333399"/>
            </a:solidFill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3CF5FC4F-AF98-412F-9D86-032BB9CEEC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3181350"/>
            <a:ext cx="21907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650" b="1">
                <a:solidFill>
                  <a:srgbClr val="111827"/>
                </a:solidFill>
              </a:defRPr>
            </a:pPr>
            <a:r>
              <a:rPr sz="1650" b="1">
                <a:solidFill>
                  <a:srgbClr val="111827"/>
                </a:solidFill>
              </a:rPr>
              <a:t>Diaspora family care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A56BE29B-2EE1-4767-9AF3-138875812A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3638550"/>
            <a:ext cx="2286000" cy="1143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667085"/>
                </a:solidFill>
              </a:defRPr>
            </a:pPr>
            <a:r>
              <a:rPr sz="1200" b="0">
                <a:solidFill>
                  <a:srgbClr val="667085"/>
                </a:solidFill>
              </a:rPr>
              <a:t>Acquire subscribers who need trusted care coordination for dependents in Nigeria.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0C78422E-0DF7-4C59-909A-415C04C516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81400" y="2476500"/>
            <a:ext cx="495300" cy="4953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333399"/>
          </a:solidFill>
          <a:ln xmlns:a="http://schemas.openxmlformats.org/drawingml/2006/main" w="0">
            <a:solidFill>
              <a:srgbClr val="333399"/>
            </a:solidFill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02264861-64D9-468A-B374-CCD6B169DF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81400" y="3181350"/>
            <a:ext cx="21907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650" b="1">
                <a:solidFill>
                  <a:srgbClr val="111827"/>
                </a:solidFill>
              </a:defRPr>
            </a:pPr>
            <a:r>
              <a:rPr sz="1650" b="1">
                <a:solidFill>
                  <a:srgbClr val="111827"/>
                </a:solidFill>
              </a:rPr>
              <a:t>Provider supply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674DA7D4-79EE-43AB-B816-DCEE6ACC01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81400" y="3638550"/>
            <a:ext cx="2286000" cy="1143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667085"/>
                </a:solidFill>
              </a:defRPr>
            </a:pPr>
            <a:r>
              <a:rPr sz="1200" b="0">
                <a:solidFill>
                  <a:srgbClr val="667085"/>
                </a:solidFill>
              </a:rPr>
              <a:t>Activate in-house and standalone professionals around subscriber demand and location coverage.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775815CE-C964-4429-9622-159DB8BFBD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62700" y="2476500"/>
            <a:ext cx="495300" cy="4953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333399"/>
          </a:solidFill>
          <a:ln xmlns:a="http://schemas.openxmlformats.org/drawingml/2006/main" w="0">
            <a:solidFill>
              <a:srgbClr val="333399"/>
            </a:solidFill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5D6A006A-EA92-41BB-B360-6F57F28CE6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62700" y="3181350"/>
            <a:ext cx="21907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650" b="1">
                <a:solidFill>
                  <a:srgbClr val="111827"/>
                </a:solidFill>
              </a:defRPr>
            </a:pPr>
            <a:r>
              <a:rPr sz="1650" b="1">
                <a:solidFill>
                  <a:srgbClr val="111827"/>
                </a:solidFill>
              </a:rPr>
              <a:t>Facility pilots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7175FE0F-0DB0-49E9-92E6-92B53C9BCF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62700" y="3638550"/>
            <a:ext cx="2286000" cy="1143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667085"/>
                </a:solidFill>
              </a:defRPr>
            </a:pPr>
            <a:r>
              <a:rPr sz="1200" b="0">
                <a:solidFill>
                  <a:srgbClr val="667085"/>
                </a:solidFill>
              </a:rPr>
              <a:t>Onboard clinics, hospitals, and pharmacies through high-value workflows like billing, appointments, pharmacy, and EMR.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C592AC9F-FD7E-463C-B5B2-53EEE73FEB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0" y="2476500"/>
            <a:ext cx="495300" cy="4953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333399"/>
          </a:solidFill>
          <a:ln xmlns:a="http://schemas.openxmlformats.org/drawingml/2006/main" w="0">
            <a:solidFill>
              <a:srgbClr val="333399"/>
            </a:solidFill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DED4B0FC-72E8-423A-9DB8-17624C5D42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0" y="3181350"/>
            <a:ext cx="21907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650" b="1">
                <a:solidFill>
                  <a:srgbClr val="111827"/>
                </a:solidFill>
              </a:defRPr>
            </a:pPr>
            <a:r>
              <a:rPr sz="1650" b="1">
                <a:solidFill>
                  <a:srgbClr val="111827"/>
                </a:solidFill>
              </a:rPr>
              <a:t>Network expansion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2105CA98-B085-4967-A978-FA98C4108B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0" y="3638550"/>
            <a:ext cx="2286000" cy="1143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667085"/>
                </a:solidFill>
              </a:defRPr>
            </a:pPr>
            <a:r>
              <a:rPr sz="1200" b="0">
                <a:solidFill>
                  <a:srgbClr val="667085"/>
                </a:solidFill>
              </a:rPr>
              <a:t>Use records, payments, prescriptions, and referrals to connect families, providers, facilities, and pharmacies.</a:t>
            </a:r>
          </a:p>
        </p:txBody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0950b3f233e4e28"/>
          <a:stretch xmlns:a="http://schemas.openxmlformats.org/drawingml/2006/main"/>
        </p:blipFill>
        <p:spPr>
          <a:xfrm xmlns:a="http://schemas.openxmlformats.org/drawingml/2006/main">
            <a:off x="685800" y="6241489"/>
            <a:ext cx="161925" cy="337673"/>
          </a:xfrm>
          <a:prstGeom xmlns:a="http://schemas.openxmlformats.org/drawingml/2006/main" prst="rect">
            <a:avLst/>
          </a:prstGeom>
        </p:spPr>
      </p:pic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0F60F61F-D88C-4982-8C9A-3E1C7F19C9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2500" y="6343650"/>
            <a:ext cx="2667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333399"/>
                </a:solidFill>
              </a:defRPr>
            </a:pPr>
            <a:r>
              <a:rPr sz="1200" b="1">
                <a:solidFill>
                  <a:srgbClr val="333399"/>
                </a:solidFill>
              </a:rPr>
              <a:t>www.imanimed.com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A147BFE2-8170-4438-87CB-1D0E001EE8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620250" y="6343650"/>
            <a:ext cx="1905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98A2B3"/>
                </a:solidFill>
              </a:defRPr>
            </a:pPr>
            <a:r>
              <a:rPr sz="975" b="0">
                <a:solidFill>
                  <a:srgbClr val="98A2B3"/>
                </a:solidFill>
              </a:rPr>
              <a:t>Confidential funding deck</a:t>
            </a:r>
          </a:p>
        </p:txBody>
      </p:sp>
    </p:spTree>
    <p:extLst>
      <p:ext uri="{BB962C8B-B14F-4D97-AF65-F5344CB8AC3E}">
        <p14:creationId xmlns:p14="http://schemas.microsoft.com/office/powerpoint/2010/main" val="614645606"/>
      </p:ext>
    </p:extLst>
  </p:cSld>
</p:sld>
</file>

<file path=ppt/slides/slide12.xml><?xml version="1.0" encoding="utf-8"?>
<p:sld xmlns:p="http://schemas.openxmlformats.org/presentationml/2006/main">
  <p:cSld>
    <p:bg>
      <p:bgPr>
        <a:solidFill xmlns:a="http://schemas.openxmlformats.org/drawingml/2006/main">
          <a:srgbClr val="FFFF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9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716262fa0eb44ba"/>
          <a:stretch xmlns:a="http://schemas.openxmlformats.org/drawingml/2006/main"/>
        </p:blipFill>
        <p:spPr>
          <a:xfrm xmlns:a="http://schemas.openxmlformats.org/drawingml/2006/main">
            <a:off x="8874162" y="285750"/>
            <a:ext cx="2635176" cy="55245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69EE3999-ECC5-4B40-AC32-B5BE360D9E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00050"/>
            <a:ext cx="3429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00C2A8"/>
                </a:solidFill>
              </a:defRPr>
            </a:pPr>
            <a:r>
              <a:rPr sz="1050" b="1">
                <a:solidFill>
                  <a:srgbClr val="00C2A8"/>
                </a:solidFill>
              </a:rPr>
              <a:t>COMPETITIVE LANDSCAPE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32A56BB3-746A-4476-8136-31A8EBF7CE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371475"/>
            <a:ext cx="47625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C2A8"/>
          </a:solidFill>
          <a:ln xmlns:a="http://schemas.openxmlformats.org/drawingml/2006/main" w="0">
            <a:solidFill>
              <a:srgbClr val="00C2A8"/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D1F28864-6E4B-4CEB-AAF2-42B6A50CE8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819150"/>
            <a:ext cx="9334500" cy="857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3150" b="1">
                <a:solidFill>
                  <a:srgbClr val="111827"/>
                </a:solidFill>
              </a:defRPr>
            </a:pPr>
            <a:r>
              <a:rPr sz="3150" b="1">
                <a:solidFill>
                  <a:srgbClr val="111827"/>
                </a:solidFill>
              </a:rPr>
              <a:t>Imani connects the care loop.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7BD28418-F93E-469D-AAA1-0AE221DB4C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638300"/>
            <a:ext cx="87630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667085"/>
                </a:solidFill>
              </a:defRPr>
            </a:pPr>
            <a:r>
              <a:rPr sz="1500" b="0">
                <a:solidFill>
                  <a:srgbClr val="667085"/>
                </a:solidFill>
              </a:rPr>
              <a:t>The opportunity is not only digitizing one workflow. It is connecting access, records, operations, pharmacy, payments, and AI documentation.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83579E17-E110-44CD-8244-9AED487181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2333625"/>
            <a:ext cx="2095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667085"/>
                </a:solidFill>
              </a:defRPr>
            </a:pPr>
            <a:r>
              <a:rPr sz="1350" b="1">
                <a:solidFill>
                  <a:srgbClr val="667085"/>
                </a:solidFill>
              </a:rPr>
              <a:t>Category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2E009897-42A9-43AB-BDAC-2C2D005D62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257550" y="2333625"/>
            <a:ext cx="2476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667085"/>
                </a:solidFill>
              </a:defRPr>
            </a:pPr>
            <a:r>
              <a:rPr sz="1350" b="1">
                <a:solidFill>
                  <a:srgbClr val="667085"/>
                </a:solidFill>
              </a:rPr>
              <a:t>What they solve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4351BA10-5114-407F-953A-70FD20BE4A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62750" y="2333625"/>
            <a:ext cx="31432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667085"/>
                </a:solidFill>
              </a:defRPr>
            </a:pPr>
            <a:r>
              <a:rPr sz="1350" b="1">
                <a:solidFill>
                  <a:srgbClr val="667085"/>
                </a:solidFill>
              </a:rPr>
              <a:t>Where Imani wins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4F145A4C-FE6A-4452-B70F-53EA8FC3F4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2724150"/>
            <a:ext cx="10820400" cy="552450"/>
          </a:xfrm>
          <a:prstGeom xmlns:a="http://schemas.openxmlformats.org/drawingml/2006/main" prst="roundRect">
            <a:avLst>
              <a:gd name="adj" fmla="val 13793"/>
            </a:avLst>
          </a:prstGeom>
          <a:solidFill xmlns:a="http://schemas.openxmlformats.org/drawingml/2006/main">
            <a:srgbClr val="F4F6FF"/>
          </a:solidFill>
          <a:ln xmlns:a="http://schemas.openxmlformats.org/drawingml/2006/main" w="9525">
            <a:solidFill>
              <a:srgbClr val="E5E7F6"/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2E609E45-BB1A-43D8-B677-0459A8A50D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2867025"/>
            <a:ext cx="22860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111827"/>
                </a:solidFill>
              </a:defRPr>
            </a:pPr>
            <a:r>
              <a:rPr sz="1275" b="1">
                <a:solidFill>
                  <a:srgbClr val="111827"/>
                </a:solidFill>
              </a:rPr>
              <a:t>Booking / telehealth apps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A3DE2D10-6933-4885-A206-9D9A507A545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257550" y="2867025"/>
            <a:ext cx="28575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667085"/>
                </a:solidFill>
              </a:defRPr>
            </a:pPr>
            <a:r>
              <a:rPr sz="1275" b="0">
                <a:solidFill>
                  <a:srgbClr val="667085"/>
                </a:solidFill>
              </a:rPr>
              <a:t>Patient access and virtual consults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9F8D9235-B7B8-4C9E-B0B8-3D6A4AA369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62750" y="2819400"/>
            <a:ext cx="419100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333399"/>
                </a:solidFill>
              </a:defRPr>
            </a:pPr>
            <a:r>
              <a:rPr sz="1125" b="0">
                <a:solidFill>
                  <a:srgbClr val="333399"/>
                </a:solidFill>
              </a:rPr>
              <a:t>Access plus records, prescriptions, payments, in-house professionals, and follow-up.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6D92DF6B-3DE4-41E6-8884-1619FF79BE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3467100"/>
            <a:ext cx="10820400" cy="552450"/>
          </a:xfrm>
          <a:prstGeom xmlns:a="http://schemas.openxmlformats.org/drawingml/2006/main" prst="roundRect">
            <a:avLst>
              <a:gd name="adj" fmla="val 13793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5E7F6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7DAAAD27-91D2-42A7-A19D-E94EAE6FAC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3609975"/>
            <a:ext cx="22860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111827"/>
                </a:solidFill>
              </a:defRPr>
            </a:pPr>
            <a:r>
              <a:rPr sz="1275" b="1">
                <a:solidFill>
                  <a:srgbClr val="111827"/>
                </a:solidFill>
              </a:rPr>
              <a:t>Hospital software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E064231D-DE86-4E27-867F-2CC614118C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257550" y="3609975"/>
            <a:ext cx="28575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667085"/>
                </a:solidFill>
              </a:defRPr>
            </a:pPr>
            <a:r>
              <a:rPr sz="1275" b="0">
                <a:solidFill>
                  <a:srgbClr val="667085"/>
                </a:solidFill>
              </a:rPr>
              <a:t>Facility administration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577FA225-7533-40AC-9D0C-D4E8A68F89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62750" y="3562350"/>
            <a:ext cx="419100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333399"/>
                </a:solidFill>
              </a:defRPr>
            </a:pPr>
            <a:r>
              <a:rPr sz="1125" b="0">
                <a:solidFill>
                  <a:srgbClr val="333399"/>
                </a:solidFill>
              </a:rPr>
              <a:t>Facility tools connected to patients, families, pharmacies, providers, and payments.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12979B83-0AA1-4E0C-97EE-F33A0E942D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210050"/>
            <a:ext cx="10820400" cy="552450"/>
          </a:xfrm>
          <a:prstGeom xmlns:a="http://schemas.openxmlformats.org/drawingml/2006/main" prst="roundRect">
            <a:avLst>
              <a:gd name="adj" fmla="val 13793"/>
            </a:avLst>
          </a:prstGeom>
          <a:solidFill xmlns:a="http://schemas.openxmlformats.org/drawingml/2006/main">
            <a:srgbClr val="F4F6FF"/>
          </a:solidFill>
          <a:ln xmlns:a="http://schemas.openxmlformats.org/drawingml/2006/main" w="9525">
            <a:solidFill>
              <a:srgbClr val="E5E7F6"/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4CBFE70D-43C0-4AF8-89EF-FCF429D1B7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4352925"/>
            <a:ext cx="22860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111827"/>
                </a:solidFill>
              </a:defRPr>
            </a:pPr>
            <a:r>
              <a:rPr sz="1275" b="1">
                <a:solidFill>
                  <a:srgbClr val="111827"/>
                </a:solidFill>
              </a:rPr>
              <a:t>Pharmacy POS / inventory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C68A32C1-6967-483D-A91B-05C9A39299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257550" y="4352925"/>
            <a:ext cx="28575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667085"/>
                </a:solidFill>
              </a:defRPr>
            </a:pPr>
            <a:r>
              <a:rPr sz="1275" b="0">
                <a:solidFill>
                  <a:srgbClr val="667085"/>
                </a:solidFill>
              </a:rPr>
              <a:t>Drug stock and sales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57B390F2-03D0-4A7F-943C-5846A6406E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62750" y="4305300"/>
            <a:ext cx="419100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333399"/>
                </a:solidFill>
              </a:defRPr>
            </a:pPr>
            <a:r>
              <a:rPr sz="1125" b="0">
                <a:solidFill>
                  <a:srgbClr val="333399"/>
                </a:solidFill>
              </a:rPr>
              <a:t>Inventory plus prescriptions, dispensing, patient records, receipts, and facility workflows.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D65FF764-C9E5-4F33-A84D-E08A6848A4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953000"/>
            <a:ext cx="10820400" cy="552450"/>
          </a:xfrm>
          <a:prstGeom xmlns:a="http://schemas.openxmlformats.org/drawingml/2006/main" prst="roundRect">
            <a:avLst>
              <a:gd name="adj" fmla="val 13793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5E7F6"/>
            </a:solidFill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173F54A3-773D-4B90-8304-4B16995BF7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5095875"/>
            <a:ext cx="22860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111827"/>
                </a:solidFill>
              </a:defRPr>
            </a:pPr>
            <a:r>
              <a:rPr sz="1275" b="1">
                <a:solidFill>
                  <a:srgbClr val="111827"/>
                </a:solidFill>
              </a:rPr>
              <a:t>Payment tools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C043DE41-66A1-4D1D-95E9-F2545A0F26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257550" y="5095875"/>
            <a:ext cx="28575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667085"/>
                </a:solidFill>
              </a:defRPr>
            </a:pPr>
            <a:r>
              <a:rPr sz="1275" b="0">
                <a:solidFill>
                  <a:srgbClr val="667085"/>
                </a:solidFill>
              </a:rPr>
              <a:t>Checkout and collections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8E4F5C84-4F30-48FA-9B99-64684EEEFB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62750" y="5048250"/>
            <a:ext cx="419100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333399"/>
                </a:solidFill>
              </a:defRPr>
            </a:pPr>
            <a:r>
              <a:rPr sz="1125" b="0">
                <a:solidFill>
                  <a:srgbClr val="333399"/>
                </a:solidFill>
              </a:rPr>
              <a:t>Payment tied to appointments, invoices, subscriptions, wallets, renewals, and settlement.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01DEC5F3-3409-4CA9-830D-48EA075390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19250" y="5857875"/>
            <a:ext cx="8953500" cy="4191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333399"/>
          </a:solidFill>
          <a:ln xmlns:a="http://schemas.openxmlformats.org/drawingml/2006/main" w="0">
            <a:solidFill>
              <a:srgbClr val="333399"/>
            </a:solidFill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Positioning: the connected operating layer for patient access, facility operations, pharmacy workflows, payments, and AI clinical documentation.</a:t>
            </a:r>
          </a:p>
        </p:txBody>
      </p:sp>
      <p:pic>
        <p:nvPicPr>
          <p:cNvPr id="54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dc0ce7f8c3648d0"/>
          <a:stretch xmlns:a="http://schemas.openxmlformats.org/drawingml/2006/main"/>
        </p:blipFill>
        <p:spPr>
          <a:xfrm xmlns:a="http://schemas.openxmlformats.org/drawingml/2006/main">
            <a:off x="685800" y="6241489"/>
            <a:ext cx="161925" cy="337673"/>
          </a:xfrm>
          <a:prstGeom xmlns:a="http://schemas.openxmlformats.org/drawingml/2006/main" prst="rect">
            <a:avLst/>
          </a:prstGeom>
        </p:spPr>
      </p:pic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17C2BC53-7F18-465A-AFA5-6CA05CC097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2500" y="6343650"/>
            <a:ext cx="2667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333399"/>
                </a:solidFill>
              </a:defRPr>
            </a:pPr>
            <a:r>
              <a:rPr sz="1200" b="1">
                <a:solidFill>
                  <a:srgbClr val="333399"/>
                </a:solidFill>
              </a:rPr>
              <a:t>www.imanimed.com</a:t>
            </a:r>
          </a:p>
        </p:txBody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243DC362-3CA6-4AEE-B2D8-B8406DA240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620250" y="6343650"/>
            <a:ext cx="1905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98A2B3"/>
                </a:solidFill>
              </a:defRPr>
            </a:pPr>
            <a:r>
              <a:rPr sz="975" b="0">
                <a:solidFill>
                  <a:srgbClr val="98A2B3"/>
                </a:solidFill>
              </a:rPr>
              <a:t>Confidential funding deck</a:t>
            </a:r>
          </a:p>
        </p:txBody>
      </p:sp>
    </p:spTree>
    <p:extLst>
      <p:ext uri="{BB962C8B-B14F-4D97-AF65-F5344CB8AC3E}">
        <p14:creationId xmlns:p14="http://schemas.microsoft.com/office/powerpoint/2010/main" val="226637333"/>
      </p:ext>
    </p:extLst>
  </p:cSld>
</p:sld>
</file>

<file path=ppt/slides/slide13.xml><?xml version="1.0" encoding="utf-8"?>
<p:sld xmlns:p="http://schemas.openxmlformats.org/presentationml/2006/main">
  <p:cSld>
    <p:bg>
      <p:bgPr>
        <a:solidFill xmlns:a="http://schemas.openxmlformats.org/drawingml/2006/main">
          <a:srgbClr val="F4F6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672c37724cb1498b"/>
          <a:stretch xmlns:a="http://schemas.openxmlformats.org/drawingml/2006/main"/>
        </p:blipFill>
        <p:spPr>
          <a:xfrm xmlns:a="http://schemas.openxmlformats.org/drawingml/2006/main">
            <a:off x="8874162" y="285750"/>
            <a:ext cx="2635176" cy="55245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AF64223A-B96B-4E64-9DEB-3E42F60494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00050"/>
            <a:ext cx="3429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00C2A8"/>
                </a:solidFill>
              </a:defRPr>
            </a:pPr>
            <a:r>
              <a:rPr sz="1050" b="1">
                <a:solidFill>
                  <a:srgbClr val="00C2A8"/>
                </a:solidFill>
              </a:rPr>
              <a:t>DIFFERENTIATION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41C978E0-1EFF-4925-B83C-47867C7CAE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371475"/>
            <a:ext cx="47625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C2A8"/>
          </a:solidFill>
          <a:ln xmlns:a="http://schemas.openxmlformats.org/drawingml/2006/main" w="0">
            <a:solidFill>
              <a:srgbClr val="00C2A8"/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6BE12656-454A-4990-B2E0-CF7CA62A97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819150"/>
            <a:ext cx="9334500" cy="857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3150" b="1">
                <a:solidFill>
                  <a:srgbClr val="111827"/>
                </a:solidFill>
              </a:defRPr>
            </a:pPr>
            <a:r>
              <a:rPr sz="3150" b="1">
                <a:solidFill>
                  <a:srgbClr val="111827"/>
                </a:solidFill>
              </a:rPr>
              <a:t>Imani is not a single-point solution.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CED1E0F2-F581-46B4-99CC-BBDBE0A0C4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638300"/>
            <a:ext cx="87630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667085"/>
                </a:solidFill>
              </a:defRPr>
            </a:pPr>
            <a:r>
              <a:rPr sz="1500" b="0">
                <a:solidFill>
                  <a:srgbClr val="667085"/>
                </a:solidFill>
              </a:rPr>
              <a:t>Most tools solve one workflow. Imani connects the workflows that healthcare actually depends on.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2937B9F4-7D6E-4123-AFA1-396B46DEED5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2333625"/>
            <a:ext cx="2190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667085"/>
                </a:solidFill>
              </a:defRPr>
            </a:pPr>
            <a:r>
              <a:rPr sz="1350" b="1">
                <a:solidFill>
                  <a:srgbClr val="667085"/>
                </a:solidFill>
              </a:rPr>
              <a:t>Alternative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67BAF057-1203-427F-AF7B-7CE5132D04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857625" y="2333625"/>
            <a:ext cx="2190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667085"/>
                </a:solidFill>
              </a:defRPr>
            </a:pPr>
            <a:r>
              <a:rPr sz="1350" b="1">
                <a:solidFill>
                  <a:srgbClr val="667085"/>
                </a:solidFill>
              </a:rPr>
              <a:t>Limitation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7999D19B-5C6B-44AD-8B3E-5BA2E17EFA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0" y="2333625"/>
            <a:ext cx="30480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667085"/>
                </a:solidFill>
              </a:defRPr>
            </a:pPr>
            <a:r>
              <a:rPr sz="1350" b="1">
                <a:solidFill>
                  <a:srgbClr val="667085"/>
                </a:solidFill>
              </a:rPr>
              <a:t>Imani advantage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CFA0F07D-0A6B-423E-92EE-49D7F65854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2724150"/>
            <a:ext cx="10820400" cy="590550"/>
          </a:xfrm>
          <a:prstGeom xmlns:a="http://schemas.openxmlformats.org/drawingml/2006/main" prst="roundRect">
            <a:avLst>
              <a:gd name="adj" fmla="val 12903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5E7F6"/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76794DE8-9F41-4F7D-B4A3-34AF272790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2886075"/>
            <a:ext cx="23812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11827"/>
                </a:solidFill>
              </a:defRPr>
            </a:pPr>
            <a:r>
              <a:rPr sz="1350" b="1">
                <a:solidFill>
                  <a:srgbClr val="111827"/>
                </a:solidFill>
              </a:rPr>
              <a:t>Booking apps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72DC9B29-4FEC-4790-B273-9F23323843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857625" y="2886075"/>
            <a:ext cx="2476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667085"/>
                </a:solidFill>
              </a:defRPr>
            </a:pPr>
            <a:r>
              <a:rPr sz="1350" b="0">
                <a:solidFill>
                  <a:srgbClr val="667085"/>
                </a:solidFill>
              </a:rPr>
              <a:t>Appointments only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D11C090E-13BA-4DD9-87A9-C9C063EBA9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0" y="2847975"/>
            <a:ext cx="419100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333399"/>
                </a:solidFill>
              </a:defRPr>
            </a:pPr>
            <a:r>
              <a:rPr sz="1200" b="0">
                <a:solidFill>
                  <a:srgbClr val="333399"/>
                </a:solidFill>
              </a:rPr>
              <a:t>Imani links booking to records, billing, provider supply, and follow-up.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05A1C64A-57F5-454D-8A6B-DE4741714D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3505200"/>
            <a:ext cx="10820400" cy="590550"/>
          </a:xfrm>
          <a:prstGeom xmlns:a="http://schemas.openxmlformats.org/drawingml/2006/main" prst="roundRect">
            <a:avLst>
              <a:gd name="adj" fmla="val 12903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5E7F6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FC653107-3D5E-4FBD-B443-CC4AFA7DC4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3667125"/>
            <a:ext cx="23812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11827"/>
                </a:solidFill>
              </a:defRPr>
            </a:pPr>
            <a:r>
              <a:rPr sz="1350" b="1">
                <a:solidFill>
                  <a:srgbClr val="111827"/>
                </a:solidFill>
              </a:rPr>
              <a:t>Hospital software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5A25AFA7-3CB7-4F57-95C6-FE672134BB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857625" y="3667125"/>
            <a:ext cx="2476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667085"/>
                </a:solidFill>
              </a:defRPr>
            </a:pPr>
            <a:r>
              <a:rPr sz="1350" b="0">
                <a:solidFill>
                  <a:srgbClr val="667085"/>
                </a:solidFill>
              </a:rPr>
              <a:t>Facility-only workflows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09AE163E-3A10-4FCE-BB24-98BE3170E4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0" y="3629025"/>
            <a:ext cx="419100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333399"/>
                </a:solidFill>
              </a:defRPr>
            </a:pPr>
            <a:r>
              <a:rPr sz="1200" b="0">
                <a:solidFill>
                  <a:srgbClr val="333399"/>
                </a:solidFill>
              </a:rPr>
              <a:t>Imani connects facilities to patients, families, pharmacies, and remote care.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F5EA94E0-904D-4162-98B0-FC399FB3DC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286250"/>
            <a:ext cx="10820400" cy="590550"/>
          </a:xfrm>
          <a:prstGeom xmlns:a="http://schemas.openxmlformats.org/drawingml/2006/main" prst="roundRect">
            <a:avLst>
              <a:gd name="adj" fmla="val 12903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5E7F6"/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CE67A041-6D99-4954-8075-64CFF90946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4448175"/>
            <a:ext cx="23812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11827"/>
                </a:solidFill>
              </a:defRPr>
            </a:pPr>
            <a:r>
              <a:rPr sz="1350" b="1">
                <a:solidFill>
                  <a:srgbClr val="111827"/>
                </a:solidFill>
              </a:rPr>
              <a:t>Pharmacy tools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3509253F-96BD-464C-99B0-623F6CAEA4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857625" y="4448175"/>
            <a:ext cx="2476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667085"/>
                </a:solidFill>
              </a:defRPr>
            </a:pPr>
            <a:r>
              <a:rPr sz="1350" b="0">
                <a:solidFill>
                  <a:srgbClr val="667085"/>
                </a:solidFill>
              </a:rPr>
              <a:t>Inventory or POS only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69FE4395-C9AC-481F-A18F-93E9AE48E3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0" y="4410075"/>
            <a:ext cx="419100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333399"/>
                </a:solidFill>
              </a:defRPr>
            </a:pPr>
            <a:r>
              <a:rPr sz="1200" b="0">
                <a:solidFill>
                  <a:srgbClr val="333399"/>
                </a:solidFill>
              </a:rPr>
              <a:t>Imani links prescriptions, drug inventory, dispensing, sales, and patient records.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D5DE10FD-F144-4F5D-9DA3-FDC3E67304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5067300"/>
            <a:ext cx="10820400" cy="590550"/>
          </a:xfrm>
          <a:prstGeom xmlns:a="http://schemas.openxmlformats.org/drawingml/2006/main" prst="roundRect">
            <a:avLst>
              <a:gd name="adj" fmla="val 12903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5E7F6"/>
            </a:solidFill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AA59E1AF-6181-4515-97FB-499AA1E06A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5229225"/>
            <a:ext cx="23812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11827"/>
                </a:solidFill>
              </a:defRPr>
            </a:pPr>
            <a:r>
              <a:rPr sz="1350" b="1">
                <a:solidFill>
                  <a:srgbClr val="111827"/>
                </a:solidFill>
              </a:rPr>
              <a:t>Telehealth apps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38F4CE0F-CE8B-461E-A5D9-E5779FF38F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857625" y="5229225"/>
            <a:ext cx="2476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667085"/>
                </a:solidFill>
              </a:defRPr>
            </a:pPr>
            <a:r>
              <a:rPr sz="1350" b="0">
                <a:solidFill>
                  <a:srgbClr val="667085"/>
                </a:solidFill>
              </a:rPr>
              <a:t>Virtual care only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96DB684A-1C33-4704-8C58-7BC967C3A0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0" y="5191125"/>
            <a:ext cx="419100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333399"/>
                </a:solidFill>
              </a:defRPr>
            </a:pPr>
            <a:r>
              <a:rPr sz="1200" b="0">
                <a:solidFill>
                  <a:srgbClr val="333399"/>
                </a:solidFill>
              </a:rPr>
              <a:t>Imani supports telehealth, home visits, in-house professionals, and facility care.</a:t>
            </a:r>
          </a:p>
        </p:txBody>
      </p:sp>
      <p:pic>
        <p:nvPicPr>
          <p:cNvPr id="5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d472eb9e8314327"/>
          <a:stretch xmlns:a="http://schemas.openxmlformats.org/drawingml/2006/main"/>
        </p:blipFill>
        <p:spPr>
          <a:xfrm xmlns:a="http://schemas.openxmlformats.org/drawingml/2006/main">
            <a:off x="685800" y="6241489"/>
            <a:ext cx="161925" cy="337673"/>
          </a:xfrm>
          <a:prstGeom xmlns:a="http://schemas.openxmlformats.org/drawingml/2006/main" prst="rect">
            <a:avLst/>
          </a:prstGeom>
        </p:spPr>
      </p:pic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8FAA4455-2C99-40BB-93D2-FBEA003990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2500" y="6343650"/>
            <a:ext cx="2667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333399"/>
                </a:solidFill>
              </a:defRPr>
            </a:pPr>
            <a:r>
              <a:rPr sz="1200" b="1">
                <a:solidFill>
                  <a:srgbClr val="333399"/>
                </a:solidFill>
              </a:rPr>
              <a:t>www.imanimed.com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C5F3553E-389C-4C31-BBBF-0D53CF90C6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620250" y="6343650"/>
            <a:ext cx="1905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98A2B3"/>
                </a:solidFill>
              </a:defRPr>
            </a:pPr>
            <a:r>
              <a:rPr sz="975" b="0">
                <a:solidFill>
                  <a:srgbClr val="98A2B3"/>
                </a:solidFill>
              </a:rPr>
              <a:t>Confidential funding deck</a:t>
            </a:r>
          </a:p>
        </p:txBody>
      </p:sp>
    </p:spTree>
    <p:extLst>
      <p:ext uri="{BB962C8B-B14F-4D97-AF65-F5344CB8AC3E}">
        <p14:creationId xmlns:p14="http://schemas.microsoft.com/office/powerpoint/2010/main" val="607311129"/>
      </p:ext>
    </p:extLst>
  </p:cSld>
</p:sld>
</file>

<file path=ppt/slides/slide14.xml><?xml version="1.0" encoding="utf-8"?>
<p:sld xmlns:p="http://schemas.openxmlformats.org/presentationml/2006/main">
  <p:cSld>
    <p:bg>
      <p:bgPr>
        <a:solidFill xmlns:a="http://schemas.openxmlformats.org/drawingml/2006/main">
          <a:srgbClr val="F4F6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9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9214871645e4527"/>
          <a:stretch xmlns:a="http://schemas.openxmlformats.org/drawingml/2006/main"/>
        </p:blipFill>
        <p:spPr>
          <a:xfrm xmlns:a="http://schemas.openxmlformats.org/drawingml/2006/main">
            <a:off x="8874162" y="285750"/>
            <a:ext cx="2635176" cy="55245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5342E0C5-7ECE-41A1-93BA-31C6120110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00050"/>
            <a:ext cx="3429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00C2A8"/>
                </a:solidFill>
              </a:defRPr>
            </a:pPr>
            <a:r>
              <a:rPr sz="1050" b="1">
                <a:solidFill>
                  <a:srgbClr val="00C2A8"/>
                </a:solidFill>
              </a:rPr>
              <a:t>ROADMAP + MILESTONES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A9489A1A-309B-47F0-BC5C-697923D098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371475"/>
            <a:ext cx="47625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C2A8"/>
          </a:solidFill>
          <a:ln xmlns:a="http://schemas.openxmlformats.org/drawingml/2006/main" w="0">
            <a:solidFill>
              <a:srgbClr val="00C2A8"/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89E53924-86BD-4CB0-8E3E-5060824404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819150"/>
            <a:ext cx="9334500" cy="857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3150" b="1">
                <a:solidFill>
                  <a:srgbClr val="111827"/>
                </a:solidFill>
              </a:defRPr>
            </a:pPr>
            <a:r>
              <a:rPr sz="3150" b="1">
                <a:solidFill>
                  <a:srgbClr val="111827"/>
                </a:solidFill>
              </a:rPr>
              <a:t>$500k funds the next 12 months of proof.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7971A4C4-F405-4F18-8885-9C6B1BB2B1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638300"/>
            <a:ext cx="87630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667085"/>
                </a:solidFill>
              </a:defRPr>
            </a:pPr>
            <a:r>
              <a:rPr sz="1500" b="0">
                <a:solidFill>
                  <a:srgbClr val="667085"/>
                </a:solidFill>
              </a:rPr>
              <a:t>The goal is not to build endlessly. It is to prove paid adoption, care quality, operational reliability, and repeatable growth.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B61E809E-367D-4729-B315-CEC8F7E6D8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2476500"/>
            <a:ext cx="1619250" cy="4000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333399"/>
          </a:solidFill>
          <a:ln xmlns:a="http://schemas.openxmlformats.org/drawingml/2006/main" w="0">
            <a:solidFill>
              <a:srgbClr val="333399"/>
            </a:solidFill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0-3 months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65DD5F3F-76DB-456D-B84D-70663AD91C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3095625"/>
            <a:ext cx="2286000" cy="1809750"/>
          </a:xfrm>
          <a:prstGeom xmlns:a="http://schemas.openxmlformats.org/drawingml/2006/main" prst="roundRect">
            <a:avLst>
              <a:gd name="adj" fmla="val 8421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1430">
            <a:solidFill>
              <a:srgbClr val="E5E7F6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A3231A24-A7E4-4B32-B39B-F8816A9258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09650" y="3324225"/>
            <a:ext cx="17907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650" b="1">
                <a:solidFill>
                  <a:srgbClr val="111827"/>
                </a:solidFill>
              </a:defRPr>
            </a:pPr>
            <a:r>
              <a:rPr sz="1650" b="1">
                <a:solidFill>
                  <a:srgbClr val="111827"/>
                </a:solidFill>
              </a:rPr>
              <a:t>Stabilize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D43FD01E-E2D2-452E-B12F-ADF0C4DEE7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09650" y="3743325"/>
            <a:ext cx="1790700" cy="971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667085"/>
                </a:solidFill>
              </a:defRPr>
            </a:pPr>
            <a:r>
              <a:rPr sz="1125" b="0">
                <a:solidFill>
                  <a:srgbClr val="667085"/>
                </a:solidFill>
              </a:rPr>
              <a:t>Production readiness, QA, security, admin tooling, payment/renewal reliability, notification coverage.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7DF120A5-5CF2-4D12-B5C6-7DA5245339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143250" y="2686050"/>
            <a:ext cx="40005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9050">
            <a:solidFill>
              <a:srgbClr val="333399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84D825B4-31D2-4DA5-9788-EED4784FA3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43300" y="2476500"/>
            <a:ext cx="1619250" cy="4000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333399"/>
          </a:solidFill>
          <a:ln xmlns:a="http://schemas.openxmlformats.org/drawingml/2006/main" w="0">
            <a:solidFill>
              <a:srgbClr val="333399"/>
            </a:solidFill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3-6 months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44121830-6E1B-498B-B8EF-2F60E6303A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43300" y="3095625"/>
            <a:ext cx="2286000" cy="1809750"/>
          </a:xfrm>
          <a:prstGeom xmlns:a="http://schemas.openxmlformats.org/drawingml/2006/main" prst="roundRect">
            <a:avLst>
              <a:gd name="adj" fmla="val 8421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1430">
            <a:solidFill>
              <a:srgbClr val="E5E7F6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DF283717-8459-425F-945E-2153288D99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790950" y="3324225"/>
            <a:ext cx="17907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650" b="1">
                <a:solidFill>
                  <a:srgbClr val="111827"/>
                </a:solidFill>
              </a:defRPr>
            </a:pPr>
            <a:r>
              <a:rPr sz="1650" b="1">
                <a:solidFill>
                  <a:srgbClr val="111827"/>
                </a:solidFill>
              </a:rPr>
              <a:t>Launch pilots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C53DD095-D16D-4FBC-91ED-438769B116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790950" y="3743325"/>
            <a:ext cx="1790700" cy="971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667085"/>
                </a:solidFill>
              </a:defRPr>
            </a:pPr>
            <a:r>
              <a:rPr sz="1125" b="0">
                <a:solidFill>
                  <a:srgbClr val="667085"/>
                </a:solidFill>
              </a:rPr>
              <a:t>FamilyCare launch, first in-house professional coverage zones, facility/pharmacy pilots, customer support playbooks.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F8884218-9FE0-45BC-AF69-162B18481D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24550" y="2686050"/>
            <a:ext cx="40005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9050">
            <a:solidFill>
              <a:srgbClr val="333399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FA2A5D96-F7D5-4A24-A1A5-503AAC8882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24600" y="2476500"/>
            <a:ext cx="1619250" cy="4000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333399"/>
          </a:solidFill>
          <a:ln xmlns:a="http://schemas.openxmlformats.org/drawingml/2006/main" w="0">
            <a:solidFill>
              <a:srgbClr val="333399"/>
            </a:solidFill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6-9 months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96FC0D3D-D865-4132-A162-22146401F5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24600" y="3095625"/>
            <a:ext cx="2286000" cy="1809750"/>
          </a:xfrm>
          <a:prstGeom xmlns:a="http://schemas.openxmlformats.org/drawingml/2006/main" prst="roundRect">
            <a:avLst>
              <a:gd name="adj" fmla="val 8421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1430">
            <a:solidFill>
              <a:srgbClr val="E5E7F6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94BA8CA8-3C3F-4428-BC6C-7BC0D00B37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572250" y="3324225"/>
            <a:ext cx="17907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650" b="1">
                <a:solidFill>
                  <a:srgbClr val="111827"/>
                </a:solidFill>
              </a:defRPr>
            </a:pPr>
            <a:r>
              <a:rPr sz="1650" b="1">
                <a:solidFill>
                  <a:srgbClr val="111827"/>
                </a:solidFill>
              </a:rPr>
              <a:t>Measure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B172A76E-4FB2-4A65-AF9E-0B89EAFE8E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572250" y="3743325"/>
            <a:ext cx="1790700" cy="971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667085"/>
                </a:solidFill>
              </a:defRPr>
            </a:pPr>
            <a:r>
              <a:rPr sz="1125" b="0">
                <a:solidFill>
                  <a:srgbClr val="667085"/>
                </a:solidFill>
              </a:rPr>
              <a:t>Retention, utilization, renewal success, facility module adoption, provider coverage, care operations metrics.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0813EB76-9C2E-46C9-949E-3E28764014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05850" y="2686050"/>
            <a:ext cx="40005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9050">
            <a:solidFill>
              <a:srgbClr val="333399"/>
            </a:solidFill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A26BA501-F54C-4912-BCCF-C7B6182504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05900" y="2476500"/>
            <a:ext cx="1619250" cy="4000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333399"/>
          </a:solidFill>
          <a:ln xmlns:a="http://schemas.openxmlformats.org/drawingml/2006/main" w="0">
            <a:solidFill>
              <a:srgbClr val="333399"/>
            </a:solidFill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9-12 months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0355BD36-46AB-4CAC-A57F-1AFBE80FA4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05900" y="3095625"/>
            <a:ext cx="2286000" cy="1809750"/>
          </a:xfrm>
          <a:prstGeom xmlns:a="http://schemas.openxmlformats.org/drawingml/2006/main" prst="roundRect">
            <a:avLst>
              <a:gd name="adj" fmla="val 8421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1430">
            <a:solidFill>
              <a:srgbClr val="E5E7F6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0140B73D-0042-4748-82F2-6D7A405D03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53550" y="3324225"/>
            <a:ext cx="17907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650" b="1">
                <a:solidFill>
                  <a:srgbClr val="111827"/>
                </a:solidFill>
              </a:defRPr>
            </a:pPr>
            <a:r>
              <a:rPr sz="1650" b="1">
                <a:solidFill>
                  <a:srgbClr val="111827"/>
                </a:solidFill>
              </a:rPr>
              <a:t>Prepare seed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70B8255E-B192-480F-BEBF-DBB806BB22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53550" y="3743325"/>
            <a:ext cx="1790700" cy="971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667085"/>
                </a:solidFill>
              </a:defRPr>
            </a:pPr>
            <a:r>
              <a:rPr sz="1125" b="0">
                <a:solidFill>
                  <a:srgbClr val="667085"/>
                </a:solidFill>
              </a:rPr>
              <a:t>Repeatable GTM channels, paid ARR base, stronger compliance posture, partnerships, seed-ready metrics.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84E51EBB-3D5F-48AC-B77E-86C0F2DFAC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85875" y="5476875"/>
            <a:ext cx="96202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ctr">
              <a:defRPr sz="1725" b="1">
                <a:solidFill>
                  <a:srgbClr val="333399"/>
                </a:solidFill>
              </a:defRPr>
            </a:pPr>
            <a:r>
              <a:rPr sz="1725" b="1">
                <a:solidFill>
                  <a:srgbClr val="333399"/>
                </a:solidFill>
              </a:rPr>
              <a:t>Success gate: validated FamilyCare demand + paid facility pilots + reliable payments/renewals + measurable repeat usage.</a:t>
            </a:r>
          </a:p>
        </p:txBody>
      </p:sp>
      <p:pic>
        <p:nvPicPr>
          <p:cNvPr id="54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7376cfb9bc948a6"/>
          <a:stretch xmlns:a="http://schemas.openxmlformats.org/drawingml/2006/main"/>
        </p:blipFill>
        <p:spPr>
          <a:xfrm xmlns:a="http://schemas.openxmlformats.org/drawingml/2006/main">
            <a:off x="685800" y="6241489"/>
            <a:ext cx="161925" cy="337673"/>
          </a:xfrm>
          <a:prstGeom xmlns:a="http://schemas.openxmlformats.org/drawingml/2006/main" prst="rect">
            <a:avLst/>
          </a:prstGeom>
        </p:spPr>
      </p:pic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C9E4FA78-0262-4A80-AAC0-66E897B990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2500" y="6343650"/>
            <a:ext cx="2667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333399"/>
                </a:solidFill>
              </a:defRPr>
            </a:pPr>
            <a:r>
              <a:rPr sz="1200" b="1">
                <a:solidFill>
                  <a:srgbClr val="333399"/>
                </a:solidFill>
              </a:rPr>
              <a:t>www.imanimed.com</a:t>
            </a:r>
          </a:p>
        </p:txBody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C4EE0DE5-4E2C-44B5-9208-A423B0092F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620250" y="6343650"/>
            <a:ext cx="1905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98A2B3"/>
                </a:solidFill>
              </a:defRPr>
            </a:pPr>
            <a:r>
              <a:rPr sz="975" b="0">
                <a:solidFill>
                  <a:srgbClr val="98A2B3"/>
                </a:solidFill>
              </a:rPr>
              <a:t>Confidential funding deck</a:t>
            </a:r>
          </a:p>
        </p:txBody>
      </p:sp>
    </p:spTree>
    <p:extLst>
      <p:ext uri="{BB962C8B-B14F-4D97-AF65-F5344CB8AC3E}">
        <p14:creationId xmlns:p14="http://schemas.microsoft.com/office/powerpoint/2010/main" val="998633507"/>
      </p:ext>
    </p:extLst>
  </p:cSld>
</p:sld>
</file>

<file path=ppt/slides/slide15.xml><?xml version="1.0" encoding="utf-8"?>
<p:sld xmlns:p="http://schemas.openxmlformats.org/presentationml/2006/main">
  <p:cSld>
    <p:bg>
      <p:bgPr>
        <a:solidFill xmlns:a="http://schemas.openxmlformats.org/drawingml/2006/main">
          <a:srgbClr val="FFFF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4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bdad5afcbdd45a1"/>
          <a:stretch xmlns:a="http://schemas.openxmlformats.org/drawingml/2006/main"/>
        </p:blipFill>
        <p:spPr>
          <a:xfrm xmlns:a="http://schemas.openxmlformats.org/drawingml/2006/main">
            <a:off x="8874162" y="285750"/>
            <a:ext cx="2635176" cy="55245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15244EBD-E465-4C3C-B5DC-50D983F5D9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00050"/>
            <a:ext cx="3429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00C2A8"/>
                </a:solidFill>
              </a:defRPr>
            </a:pPr>
            <a:r>
              <a:rPr sz="1050" b="1">
                <a:solidFill>
                  <a:srgbClr val="00C2A8"/>
                </a:solidFill>
              </a:rPr>
              <a:t>TEAM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CD7F76A3-E8D6-4F04-A738-7B1E11A445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371475"/>
            <a:ext cx="47625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C2A8"/>
          </a:solidFill>
          <a:ln xmlns:a="http://schemas.openxmlformats.org/drawingml/2006/main" w="0">
            <a:solidFill>
              <a:srgbClr val="00C2A8"/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5B6F2532-7F31-4E15-9A24-B2D42999D9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819150"/>
            <a:ext cx="9334500" cy="857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3150" b="1">
                <a:solidFill>
                  <a:srgbClr val="111827"/>
                </a:solidFill>
              </a:defRPr>
            </a:pPr>
            <a:r>
              <a:rPr sz="3150" b="1">
                <a:solidFill>
                  <a:srgbClr val="111827"/>
                </a:solidFill>
              </a:rPr>
              <a:t>Team building inside the market.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5370E44A-79CE-4AB9-93FE-AD9FDFCF82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638300"/>
            <a:ext cx="87630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667085"/>
                </a:solidFill>
              </a:defRPr>
            </a:pPr>
            <a:r>
              <a:rPr sz="1500" b="0">
                <a:solidFill>
                  <a:srgbClr val="667085"/>
                </a:solidFill>
              </a:rPr>
              <a:t>Imani combines product vision, platform engineering, design, mobile execution, and AI capability with direct market feedback from Nigeria.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2D4B6F28-8693-4BF9-A02D-330646848C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2333625"/>
            <a:ext cx="1857375" cy="2952750"/>
          </a:xfrm>
          <a:prstGeom xmlns:a="http://schemas.openxmlformats.org/drawingml/2006/main" prst="roundRect">
            <a:avLst>
              <a:gd name="adj" fmla="val 8205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0478">
            <a:solidFill>
              <a:srgbClr val="E5E7F6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00B4CACD-CE31-4272-8076-A696EA992C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47775" y="2581275"/>
            <a:ext cx="819150" cy="8191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EF3FF"/>
          </a:solidFill>
          <a:ln xmlns:a="http://schemas.openxmlformats.org/drawingml/2006/main" w="0">
            <a:solidFill>
              <a:srgbClr val="EEF3FF"/>
            </a:solidFill>
            <a:prstDash val="solid"/>
          </a:ln>
        </p:spPr>
      </p:sp>
      <p:pic>
        <p:nvPicPr>
          <p:cNvPr id="5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4e3503456784841"/>
          <a:srcRect xmlns:a="http://schemas.openxmlformats.org/drawingml/2006/main" l="0" t="968" r="0" b="968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1266825" y="2600325"/>
            <a:ext cx="781050" cy="781050"/>
          </a:xfrm>
          <a:prstGeom xmlns:a="http://schemas.openxmlformats.org/drawingml/2006/main" prst="ellipse">
            <a:avLst/>
          </a:prstGeom>
        </p:spPr>
      </p:pic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D419D255-CDB5-4B46-ADF1-DD7C29A89B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3533775"/>
            <a:ext cx="1514475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ctr">
              <a:defRPr sz="1275" b="1">
                <a:solidFill>
                  <a:srgbClr val="111827"/>
                </a:solidFill>
              </a:defRPr>
            </a:pPr>
            <a:r>
              <a:rPr sz="1275" b="1">
                <a:solidFill>
                  <a:srgbClr val="111827"/>
                </a:solidFill>
              </a:rPr>
              <a:t>Achile Akoh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32F9E72F-7ECF-4C88-9B8F-AED1B95463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" y="3990975"/>
            <a:ext cx="1362075" cy="3810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4F6FF"/>
          </a:solidFill>
          <a:ln xmlns:a="http://schemas.openxmlformats.org/drawingml/2006/main" w="0">
            <a:solidFill>
              <a:srgbClr val="F4F6FF"/>
            </a:solidFill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defRPr sz="1200" b="1">
                <a:solidFill>
                  <a:srgbClr val="333399"/>
                </a:solidFill>
              </a:defRPr>
            </a:pPr>
            <a:r>
              <a:rPr sz="1200" b="1">
                <a:solidFill>
                  <a:srgbClr val="333399"/>
                </a:solidFill>
              </a:rPr>
              <a:t>CEO &amp; Founder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778926B9-622C-4A7A-8618-8EFCDCD225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4486275"/>
            <a:ext cx="151447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ctr">
              <a:defRPr sz="1050" b="1">
                <a:solidFill>
                  <a:srgbClr val="667085"/>
                </a:solidFill>
              </a:defRPr>
            </a:pPr>
            <a:r>
              <a:rPr sz="1050" b="1">
                <a:solidFill>
                  <a:srgbClr val="667085"/>
                </a:solidFill>
              </a:rPr>
              <a:t>Nigeria / USA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739F6906-A341-4AD8-8E72-96C8FD6680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4791075"/>
            <a:ext cx="1514475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ctr">
              <a:defRPr sz="900" b="0">
                <a:solidFill>
                  <a:srgbClr val="667085"/>
                </a:solidFill>
              </a:defRPr>
            </a:pPr>
            <a:r>
              <a:rPr sz="900" b="0">
                <a:solidFill>
                  <a:srgbClr val="667085"/>
                </a:solidFill>
              </a:rPr>
              <a:t>Vision, investor relations, product strategy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12801DCD-A2BD-4563-92B4-CC5B384B54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38450" y="2333625"/>
            <a:ext cx="1857375" cy="2952750"/>
          </a:xfrm>
          <a:prstGeom xmlns:a="http://schemas.openxmlformats.org/drawingml/2006/main" prst="roundRect">
            <a:avLst>
              <a:gd name="adj" fmla="val 8205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0478">
            <a:solidFill>
              <a:srgbClr val="E5E7F6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95F431AB-016D-451E-9A5A-C89AA7FD09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00425" y="2581275"/>
            <a:ext cx="819150" cy="8191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EF3FF"/>
          </a:solidFill>
          <a:ln xmlns:a="http://schemas.openxmlformats.org/drawingml/2006/main" w="0">
            <a:solidFill>
              <a:srgbClr val="EEF3FF"/>
            </a:solidFill>
            <a:prstDash val="solid"/>
          </a:ln>
        </p:spPr>
      </p:sp>
      <p:pic>
        <p:nvPicPr>
          <p:cNvPr id="59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3807e53437c41f3"/>
          <a:srcRect xmlns:a="http://schemas.openxmlformats.org/drawingml/2006/main" l="0" t="1402" r="0" b="1402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3419475" y="2600325"/>
            <a:ext cx="781050" cy="781050"/>
          </a:xfrm>
          <a:prstGeom xmlns:a="http://schemas.openxmlformats.org/drawingml/2006/main" prst="ellipse">
            <a:avLst/>
          </a:prstGeom>
        </p:spPr>
      </p:pic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F8283FB7-567D-40DC-9F97-ED2CFF2E84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09900" y="3533775"/>
            <a:ext cx="1514475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ctr">
              <a:defRPr sz="1275" b="1">
                <a:solidFill>
                  <a:srgbClr val="111827"/>
                </a:solidFill>
              </a:defRPr>
            </a:pPr>
            <a:r>
              <a:rPr sz="1275" b="1">
                <a:solidFill>
                  <a:srgbClr val="111827"/>
                </a:solidFill>
              </a:rPr>
              <a:t>Mohammed Abdulhakeem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6BDAF315-A177-4CFE-A45E-8E297CA75E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86100" y="3990975"/>
            <a:ext cx="1362075" cy="3810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4F6FF"/>
          </a:solidFill>
          <a:ln xmlns:a="http://schemas.openxmlformats.org/drawingml/2006/main" w="0">
            <a:solidFill>
              <a:srgbClr val="F4F6FF"/>
            </a:solidFill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defRPr sz="1200" b="1">
                <a:solidFill>
                  <a:srgbClr val="333399"/>
                </a:solidFill>
              </a:defRPr>
            </a:pPr>
            <a:r>
              <a:rPr sz="1200" b="1">
                <a:solidFill>
                  <a:srgbClr val="333399"/>
                </a:solidFill>
              </a:rPr>
              <a:t>CTO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E686BE74-AD4D-4D80-A795-6BAE571E3C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09900" y="4486275"/>
            <a:ext cx="151447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ctr">
              <a:defRPr sz="1050" b="1">
                <a:solidFill>
                  <a:srgbClr val="667085"/>
                </a:solidFill>
              </a:defRPr>
            </a:pPr>
            <a:r>
              <a:rPr sz="1050" b="1">
                <a:solidFill>
                  <a:srgbClr val="667085"/>
                </a:solidFill>
              </a:rPr>
              <a:t>Abuja, Nigeria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167BA697-8A77-4078-882B-5DA70CF9B9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09900" y="4791075"/>
            <a:ext cx="1514475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ctr">
              <a:defRPr sz="900" b="0">
                <a:solidFill>
                  <a:srgbClr val="667085"/>
                </a:solidFill>
              </a:defRPr>
            </a:pPr>
            <a:r>
              <a:rPr sz="900" b="0">
                <a:solidFill>
                  <a:srgbClr val="667085"/>
                </a:solidFill>
              </a:rPr>
              <a:t>Platform architecture and engineering leadership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05B8A7C4-140F-4D7D-B9B9-DA1CEFD293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91100" y="2333625"/>
            <a:ext cx="1857375" cy="2952750"/>
          </a:xfrm>
          <a:prstGeom xmlns:a="http://schemas.openxmlformats.org/drawingml/2006/main" prst="roundRect">
            <a:avLst>
              <a:gd name="adj" fmla="val 8205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0478">
            <a:solidFill>
              <a:srgbClr val="E5E7F6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A1994F28-91FE-430D-85F5-DCCAD48715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53075" y="2581275"/>
            <a:ext cx="819150" cy="8191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EF3FF"/>
          </a:solidFill>
          <a:ln xmlns:a="http://schemas.openxmlformats.org/drawingml/2006/main" w="0">
            <a:solidFill>
              <a:srgbClr val="EEF3FF"/>
            </a:solidFill>
            <a:prstDash val="solid"/>
          </a:ln>
        </p:spPr>
      </p:sp>
      <p:pic>
        <p:nvPicPr>
          <p:cNvPr id="6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7b3a789c1a4461e"/>
          <a:srcRect xmlns:a="http://schemas.openxmlformats.org/drawingml/2006/main" l="0" t="1402" r="0" b="1402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5572125" y="2600325"/>
            <a:ext cx="781050" cy="781050"/>
          </a:xfrm>
          <a:prstGeom xmlns:a="http://schemas.openxmlformats.org/drawingml/2006/main" prst="ellipse">
            <a:avLst/>
          </a:prstGeom>
        </p:spPr>
      </p:pic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112733CC-0278-4911-BAD9-629019557F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62550" y="3533775"/>
            <a:ext cx="1514475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ctr">
              <a:defRPr sz="1275" b="1">
                <a:solidFill>
                  <a:srgbClr val="111827"/>
                </a:solidFill>
              </a:defRPr>
            </a:pPr>
            <a:r>
              <a:rPr sz="1275" b="1">
                <a:solidFill>
                  <a:srgbClr val="111827"/>
                </a:solidFill>
              </a:rPr>
              <a:t>Favour Stephen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37769A4B-3CAD-47BA-94FB-46AE9E1B3E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38750" y="3990975"/>
            <a:ext cx="1362075" cy="3810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4F6FF"/>
          </a:solidFill>
          <a:ln xmlns:a="http://schemas.openxmlformats.org/drawingml/2006/main" w="0">
            <a:solidFill>
              <a:srgbClr val="F4F6FF"/>
            </a:solidFill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defRPr sz="1200" b="1">
                <a:solidFill>
                  <a:srgbClr val="333399"/>
                </a:solidFill>
              </a:defRPr>
            </a:pPr>
            <a:r>
              <a:rPr sz="1200" b="1">
                <a:solidFill>
                  <a:srgbClr val="333399"/>
                </a:solidFill>
              </a:rPr>
              <a:t>Product Designer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2035AF47-4D08-417A-885E-12CDC92A0C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62550" y="4486275"/>
            <a:ext cx="151447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ctr">
              <a:defRPr sz="1050" b="1">
                <a:solidFill>
                  <a:srgbClr val="667085"/>
                </a:solidFill>
              </a:defRPr>
            </a:pPr>
            <a:r>
              <a:rPr sz="1050" b="1">
                <a:solidFill>
                  <a:srgbClr val="667085"/>
                </a:solidFill>
              </a:rPr>
              <a:t>Abuja, Nigeria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06BD0628-50E6-49F0-B9F2-D287626BD3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62550" y="4791075"/>
            <a:ext cx="1514475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ctr">
              <a:defRPr sz="900" b="0">
                <a:solidFill>
                  <a:srgbClr val="667085"/>
                </a:solidFill>
              </a:defRPr>
            </a:pPr>
            <a:r>
              <a:rPr sz="900" b="0">
                <a:solidFill>
                  <a:srgbClr val="667085"/>
                </a:solidFill>
              </a:rPr>
              <a:t>UX, product design, user research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474ADFBF-FC75-42AA-9C89-0C7D53F326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43750" y="2333625"/>
            <a:ext cx="1857375" cy="2952750"/>
          </a:xfrm>
          <a:prstGeom xmlns:a="http://schemas.openxmlformats.org/drawingml/2006/main" prst="roundRect">
            <a:avLst>
              <a:gd name="adj" fmla="val 8205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0478">
            <a:solidFill>
              <a:srgbClr val="E5E7F6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8CAF81CB-4F76-4C39-BD8B-11D3ABBD4B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05725" y="2581275"/>
            <a:ext cx="819150" cy="8191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EF3FF"/>
          </a:solidFill>
          <a:ln xmlns:a="http://schemas.openxmlformats.org/drawingml/2006/main" w="0">
            <a:solidFill>
              <a:srgbClr val="EEF3FF"/>
            </a:solidFill>
            <a:prstDash val="solid"/>
          </a:ln>
        </p:spPr>
      </p:sp>
      <p:pic>
        <p:nvPicPr>
          <p:cNvPr id="73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c320b9873184367"/>
          <a:srcRect xmlns:a="http://schemas.openxmlformats.org/drawingml/2006/main" l="0" t="1402" r="0" b="1402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724775" y="2600325"/>
            <a:ext cx="781050" cy="781050"/>
          </a:xfrm>
          <a:prstGeom xmlns:a="http://schemas.openxmlformats.org/drawingml/2006/main" prst="ellipse">
            <a:avLst/>
          </a:prstGeom>
        </p:spPr>
      </p:pic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A5E8D6B1-64B8-44B0-AC42-7FBA4588B6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15200" y="3533775"/>
            <a:ext cx="1514475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ctr">
              <a:defRPr sz="1275" b="1">
                <a:solidFill>
                  <a:srgbClr val="111827"/>
                </a:solidFill>
              </a:defRPr>
            </a:pPr>
            <a:r>
              <a:rPr sz="1275" b="1">
                <a:solidFill>
                  <a:srgbClr val="111827"/>
                </a:solidFill>
              </a:rPr>
              <a:t>Ibrahim Mohammed</a:t>
            </a:r>
          </a:p>
        </p:txBody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ADFB2E4B-29CC-4B15-BF66-5F39319C94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91400" y="3990975"/>
            <a:ext cx="1362075" cy="3810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4F6FF"/>
          </a:solidFill>
          <a:ln xmlns:a="http://schemas.openxmlformats.org/drawingml/2006/main" w="0">
            <a:solidFill>
              <a:srgbClr val="F4F6FF"/>
            </a:solidFill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defRPr sz="1200" b="1">
                <a:solidFill>
                  <a:srgbClr val="333399"/>
                </a:solidFill>
              </a:defRPr>
            </a:pPr>
            <a:r>
              <a:rPr sz="1200" b="1">
                <a:solidFill>
                  <a:srgbClr val="333399"/>
                </a:solidFill>
              </a:rPr>
              <a:t>Frontend / Mobile</a:t>
            </a:r>
          </a:p>
        </p:txBody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67AE00DD-0860-4DD9-AAF5-F3B6BE2E52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15200" y="4486275"/>
            <a:ext cx="151447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ctr">
              <a:defRPr sz="1050" b="1">
                <a:solidFill>
                  <a:srgbClr val="667085"/>
                </a:solidFill>
              </a:defRPr>
            </a:pPr>
            <a:r>
              <a:rPr sz="1050" b="1">
                <a:solidFill>
                  <a:srgbClr val="667085"/>
                </a:solidFill>
              </a:rPr>
              <a:t>Abuja, Nigeria</a:t>
            </a:r>
          </a:p>
        </p:txBody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B7B7C287-4988-42C9-A7DE-34297F800E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15200" y="4791075"/>
            <a:ext cx="1514475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ctr">
              <a:defRPr sz="900" b="0">
                <a:solidFill>
                  <a:srgbClr val="667085"/>
                </a:solidFill>
              </a:defRPr>
            </a:pPr>
            <a:r>
              <a:rPr sz="900" b="0">
                <a:solidFill>
                  <a:srgbClr val="667085"/>
                </a:solidFill>
              </a:rPr>
              <a:t>React Native and web platform execution</a:t>
            </a:r>
          </a:p>
        </p:txBody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5573E8BB-E1AC-439B-8188-6DBA5B5956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296400" y="2333625"/>
            <a:ext cx="1857375" cy="2952750"/>
          </a:xfrm>
          <a:prstGeom xmlns:a="http://schemas.openxmlformats.org/drawingml/2006/main" prst="roundRect">
            <a:avLst>
              <a:gd name="adj" fmla="val 8205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0478">
            <a:solidFill>
              <a:srgbClr val="E5E7F6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3E207D86-3E3F-46F2-9548-60F617BFEA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858375" y="2581275"/>
            <a:ext cx="819150" cy="8191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EF3FF"/>
          </a:solidFill>
          <a:ln xmlns:a="http://schemas.openxmlformats.org/drawingml/2006/main" w="0">
            <a:solidFill>
              <a:srgbClr val="EEF3FF"/>
            </a:solidFill>
            <a:prstDash val="solid"/>
          </a:ln>
        </p:spPr>
      </p:sp>
      <p:pic>
        <p:nvPicPr>
          <p:cNvPr id="8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f999d1a8d074c6f"/>
          <a:srcRect xmlns:a="http://schemas.openxmlformats.org/drawingml/2006/main" l="0" t="1389" r="0" b="1389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9877425" y="2600325"/>
            <a:ext cx="781050" cy="781050"/>
          </a:xfrm>
          <a:prstGeom xmlns:a="http://schemas.openxmlformats.org/drawingml/2006/main" prst="ellipse">
            <a:avLst/>
          </a:prstGeom>
        </p:spPr>
      </p:pic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57EA560C-35BA-4603-864B-EA07B149A7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467850" y="3533775"/>
            <a:ext cx="1514475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ctr">
              <a:defRPr sz="1275" b="1">
                <a:solidFill>
                  <a:srgbClr val="111827"/>
                </a:solidFill>
              </a:defRPr>
            </a:pPr>
            <a:r>
              <a:rPr sz="1275" b="1">
                <a:solidFill>
                  <a:srgbClr val="111827"/>
                </a:solidFill>
              </a:rPr>
              <a:t>Nabil Sani</a:t>
            </a:r>
          </a:p>
        </p:txBody>
      </p:sp>
      <p:sp>
        <p:nvSpPr>
          <p:cNvPr id="38" name="">
            <a:extLst xmlns:a="http://schemas.openxmlformats.org/drawingml/2006/main">
              <a:ext uri="{FF2B5EF4-FFF2-40B4-BE49-F238E27FC236}">
                <a16:creationId xmlns:a16="http://schemas.microsoft.com/office/drawing/2014/main" id="{213CE6E9-E9EE-4285-933B-114BAEC9EC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44050" y="3990975"/>
            <a:ext cx="1362075" cy="3810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4F6FF"/>
          </a:solidFill>
          <a:ln xmlns:a="http://schemas.openxmlformats.org/drawingml/2006/main" w="0">
            <a:solidFill>
              <a:srgbClr val="F4F6FF"/>
            </a:solidFill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defRPr sz="1200" b="1">
                <a:solidFill>
                  <a:srgbClr val="333399"/>
                </a:solidFill>
              </a:defRPr>
            </a:pPr>
            <a:r>
              <a:rPr sz="1200" b="1">
                <a:solidFill>
                  <a:srgbClr val="333399"/>
                </a:solidFill>
              </a:rPr>
              <a:t>AI Engineer</a:t>
            </a:r>
          </a:p>
        </p:txBody>
      </p:sp>
      <p:sp>
        <p:nvSpPr>
          <p:cNvPr id="39" name="">
            <a:extLst xmlns:a="http://schemas.openxmlformats.org/drawingml/2006/main">
              <a:ext uri="{FF2B5EF4-FFF2-40B4-BE49-F238E27FC236}">
                <a16:creationId xmlns:a16="http://schemas.microsoft.com/office/drawing/2014/main" id="{52C8DBEE-9E86-49EC-B5ED-2644C35D9E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467850" y="4486275"/>
            <a:ext cx="151447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ctr">
              <a:defRPr sz="1050" b="1">
                <a:solidFill>
                  <a:srgbClr val="667085"/>
                </a:solidFill>
              </a:defRPr>
            </a:pPr>
            <a:r>
              <a:rPr sz="1050" b="1">
                <a:solidFill>
                  <a:srgbClr val="667085"/>
                </a:solidFill>
              </a:rPr>
              <a:t>Abuja, Nigeria</a:t>
            </a:r>
          </a:p>
        </p:txBody>
      </p:sp>
      <p:sp>
        <p:nvSpPr>
          <p:cNvPr id="40" name="">
            <a:extLst xmlns:a="http://schemas.openxmlformats.org/drawingml/2006/main">
              <a:ext uri="{FF2B5EF4-FFF2-40B4-BE49-F238E27FC236}">
                <a16:creationId xmlns:a16="http://schemas.microsoft.com/office/drawing/2014/main" id="{FF07393E-9864-4B99-9BA7-0FCB3F375E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467850" y="4791075"/>
            <a:ext cx="1514475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ctr">
              <a:defRPr sz="900" b="0">
                <a:solidFill>
                  <a:srgbClr val="667085"/>
                </a:solidFill>
              </a:defRPr>
            </a:pPr>
            <a:r>
              <a:rPr sz="900" b="0">
                <a:solidFill>
                  <a:srgbClr val="667085"/>
                </a:solidFill>
              </a:rPr>
              <a:t>AI Scribe, language models, transcription</a:t>
            </a:r>
          </a:p>
        </p:txBody>
      </p:sp>
      <p:sp>
        <p:nvSpPr>
          <p:cNvPr id="41" name="">
            <a:extLst xmlns:a="http://schemas.openxmlformats.org/drawingml/2006/main">
              <a:ext uri="{FF2B5EF4-FFF2-40B4-BE49-F238E27FC236}">
                <a16:creationId xmlns:a16="http://schemas.microsoft.com/office/drawing/2014/main" id="{402878D3-633F-40BA-BDF7-07A47F37FC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85875" y="5667375"/>
            <a:ext cx="9620250" cy="4381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333399"/>
          </a:solidFill>
          <a:ln xmlns:a="http://schemas.openxmlformats.org/drawingml/2006/main" w="0">
            <a:solidFill>
              <a:srgbClr val="333399"/>
            </a:solidFill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Cross-continent execution: strategy and investor access in the US, with product, engineering, AI, and market feedback embedded in Nigeria.</a:t>
            </a:r>
          </a:p>
        </p:txBody>
      </p:sp>
      <p:pic>
        <p:nvPicPr>
          <p:cNvPr id="8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91b83c497f54885"/>
          <a:stretch xmlns:a="http://schemas.openxmlformats.org/drawingml/2006/main"/>
        </p:blipFill>
        <p:spPr>
          <a:xfrm xmlns:a="http://schemas.openxmlformats.org/drawingml/2006/main">
            <a:off x="685800" y="6241489"/>
            <a:ext cx="161925" cy="337673"/>
          </a:xfrm>
          <a:prstGeom xmlns:a="http://schemas.openxmlformats.org/drawingml/2006/main" prst="rect">
            <a:avLst/>
          </a:prstGeom>
        </p:spPr>
      </p:pic>
      <p:sp>
        <p:nvSpPr>
          <p:cNvPr id="43" name="">
            <a:extLst xmlns:a="http://schemas.openxmlformats.org/drawingml/2006/main">
              <a:ext uri="{FF2B5EF4-FFF2-40B4-BE49-F238E27FC236}">
                <a16:creationId xmlns:a16="http://schemas.microsoft.com/office/drawing/2014/main" id="{61C1B20A-D0C9-4D4D-83BB-0B9AC7061C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2500" y="6343650"/>
            <a:ext cx="2667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333399"/>
                </a:solidFill>
              </a:defRPr>
            </a:pPr>
            <a:r>
              <a:rPr sz="1200" b="1">
                <a:solidFill>
                  <a:srgbClr val="333399"/>
                </a:solidFill>
              </a:rPr>
              <a:t>www.imanimed.com</a:t>
            </a:r>
          </a:p>
        </p:txBody>
      </p:sp>
      <p:sp>
        <p:nvSpPr>
          <p:cNvPr id="44" name="">
            <a:extLst xmlns:a="http://schemas.openxmlformats.org/drawingml/2006/main">
              <a:ext uri="{FF2B5EF4-FFF2-40B4-BE49-F238E27FC236}">
                <a16:creationId xmlns:a16="http://schemas.microsoft.com/office/drawing/2014/main" id="{5EB96BF0-8BC5-4AC5-9846-C8D5A3B794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620250" y="6343650"/>
            <a:ext cx="1905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98A2B3"/>
                </a:solidFill>
              </a:defRPr>
            </a:pPr>
            <a:r>
              <a:rPr sz="975" b="0">
                <a:solidFill>
                  <a:srgbClr val="98A2B3"/>
                </a:solidFill>
              </a:rPr>
              <a:t>Confidential funding deck</a:t>
            </a:r>
          </a:p>
        </p:txBody>
      </p:sp>
    </p:spTree>
    <p:extLst>
      <p:ext uri="{BB962C8B-B14F-4D97-AF65-F5344CB8AC3E}">
        <p14:creationId xmlns:p14="http://schemas.microsoft.com/office/powerpoint/2010/main" val="1053224178"/>
      </p:ext>
    </p:extLst>
  </p:cSld>
</p:sld>
</file>

<file path=ppt/slides/slide16.xml><?xml version="1.0" encoding="utf-8"?>
<p:sld xmlns:p="http://schemas.openxmlformats.org/presentationml/2006/main">
  <p:cSld>
    <p:bg>
      <p:bgPr>
        <a:solidFill xmlns:a="http://schemas.openxmlformats.org/drawingml/2006/main">
          <a:srgbClr val="080D1A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C7DF7FE9-8DCF-4D78-8961-5495164564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0" y="247650"/>
            <a:ext cx="2857500" cy="647700"/>
          </a:xfrm>
          <a:prstGeom xmlns:a="http://schemas.openxmlformats.org/drawingml/2006/main" prst="roundRect">
            <a:avLst>
              <a:gd name="adj" fmla="val 11765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solidFill>
              <a:srgbClr val="FFFFFF"/>
            </a:solidFill>
            <a:prstDash val="solid"/>
          </a:ln>
        </p:spPr>
      </p:sp>
      <p:pic>
        <p:nvPicPr>
          <p:cNvPr id="2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1f6f72ac73f4778"/>
          <a:stretch xmlns:a="http://schemas.openxmlformats.org/drawingml/2006/main"/>
        </p:blipFill>
        <p:spPr>
          <a:xfrm xmlns:a="http://schemas.openxmlformats.org/drawingml/2006/main">
            <a:off x="9101332" y="342900"/>
            <a:ext cx="2180835" cy="457200"/>
          </a:xfrm>
          <a:prstGeom xmlns:a="http://schemas.openxmlformats.org/drawingml/2006/main" prst="rect">
            <a:avLst/>
          </a:prstGeom>
        </p:spPr>
      </p:pic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C43FC214-BCBB-4657-8D37-2792E41E45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00050"/>
            <a:ext cx="3429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00C2A8"/>
                </a:solidFill>
              </a:defRPr>
            </a:pPr>
            <a:r>
              <a:rPr sz="1050" b="1">
                <a:solidFill>
                  <a:srgbClr val="00C2A8"/>
                </a:solidFill>
              </a:rPr>
              <a:t>THE ASK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464D7681-226E-4791-BA25-F981156CB6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371475"/>
            <a:ext cx="47625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C2A8"/>
          </a:solidFill>
          <a:ln xmlns:a="http://schemas.openxmlformats.org/drawingml/2006/main" w="0">
            <a:solidFill>
              <a:srgbClr val="00C2A8"/>
            </a:solidFill>
            <a:prstDash val="solid"/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EAA77E4A-64B2-4D69-A30C-9B07654ED8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819150"/>
            <a:ext cx="9334500" cy="857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3150" b="1">
                <a:solidFill>
                  <a:srgbClr val="FFFFFF"/>
                </a:solidFill>
              </a:defRPr>
            </a:pPr>
            <a:r>
              <a:rPr sz="3150" b="1">
                <a:solidFill>
                  <a:srgbClr val="FFFFFF"/>
                </a:solidFill>
              </a:rPr>
              <a:t>Raising $500k to reach paid pilots and repeatable growth.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1A7D1542-04A8-4780-831B-D154A70884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638300"/>
            <a:ext cx="87630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C9D1E8"/>
                </a:solidFill>
              </a:defRPr>
            </a:pPr>
            <a:r>
              <a:rPr sz="1500" b="0">
                <a:solidFill>
                  <a:srgbClr val="C9D1E8"/>
                </a:solidFill>
              </a:rPr>
              <a:t>A focused pre-seed SAFE to harden the product, launch commercial pilots, and validate the go-to-market engine.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60C4FAD1-EF67-491B-A822-4C7AB46D8B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2476500"/>
            <a:ext cx="2857500" cy="762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5400" b="1">
                <a:solidFill>
                  <a:srgbClr val="00C2A8"/>
                </a:solidFill>
              </a:defRPr>
            </a:pPr>
            <a:r>
              <a:rPr sz="5400" b="1">
                <a:solidFill>
                  <a:srgbClr val="00C2A8"/>
                </a:solidFill>
              </a:rPr>
              <a:t>$500k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C92F6302-274B-4D08-AE44-57AACE2079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" y="3286125"/>
            <a:ext cx="285750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2100" b="1">
                <a:solidFill>
                  <a:srgbClr val="FFFFFF"/>
                </a:solidFill>
              </a:defRPr>
            </a:pPr>
            <a:r>
              <a:rPr sz="2100" b="1">
                <a:solidFill>
                  <a:srgbClr val="FFFFFF"/>
                </a:solidFill>
              </a:rPr>
              <a:t>Pre-seed SAFE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183C1CAA-5BF8-426D-B9C0-FEC622D44B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24350" y="2381250"/>
            <a:ext cx="3143250" cy="2476500"/>
          </a:xfrm>
          <a:prstGeom xmlns:a="http://schemas.openxmlformats.org/drawingml/2006/main" prst="roundRect">
            <a:avLst>
              <a:gd name="adj" fmla="val 6154"/>
            </a:avLst>
          </a:prstGeom>
          <a:solidFill xmlns:a="http://schemas.openxmlformats.org/drawingml/2006/main">
            <a:srgbClr val="141B35"/>
          </a:solidFill>
          <a:ln xmlns:a="http://schemas.openxmlformats.org/drawingml/2006/main" w="11430">
            <a:solidFill>
              <a:srgbClr val="323A68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FBE62A78-8BE8-45D7-AD2B-AF1D3BBAAA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72000" y="2609850"/>
            <a:ext cx="26479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Use of funds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A686A0C2-B029-40A8-A59C-581186AF66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72000" y="3028950"/>
            <a:ext cx="2647950" cy="1638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C9D1E8"/>
                </a:solidFill>
              </a:defRPr>
            </a:pPr>
            <a:r>
              <a:rPr sz="1500" b="0">
                <a:solidFill>
                  <a:srgbClr val="C9D1E8"/>
                </a:solidFill>
              </a:rPr>
              <a:t>Product 40%</a:t>
            </a:r>
          </a:p>
          <a:p xmlns:a="http://schemas.openxmlformats.org/drawingml/2006/main">
            <a:pPr algn="l">
              <a:defRPr sz="1500" b="0">
                <a:solidFill>
                  <a:srgbClr val="C9D1E8"/>
                </a:solidFill>
              </a:defRPr>
            </a:pPr>
            <a:r>
              <a:rPr sz="1500" b="0">
                <a:solidFill>
                  <a:srgbClr val="C9D1E8"/>
                </a:solidFill>
              </a:rPr>
              <a:t>GTM and pilots 30%</a:t>
            </a:r>
          </a:p>
          <a:p xmlns:a="http://schemas.openxmlformats.org/drawingml/2006/main">
            <a:pPr algn="l">
              <a:defRPr sz="1500" b="0">
                <a:solidFill>
                  <a:srgbClr val="C9D1E8"/>
                </a:solidFill>
              </a:defRPr>
            </a:pPr>
            <a:r>
              <a:rPr sz="1500" b="0">
                <a:solidFill>
                  <a:srgbClr val="C9D1E8"/>
                </a:solidFill>
              </a:rPr>
              <a:t>Compliance and security 15%</a:t>
            </a:r>
          </a:p>
          <a:p xmlns:a="http://schemas.openxmlformats.org/drawingml/2006/main">
            <a:pPr algn="l">
              <a:defRPr sz="1500" b="0">
                <a:solidFill>
                  <a:srgbClr val="C9D1E8"/>
                </a:solidFill>
              </a:defRPr>
            </a:pPr>
            <a:r>
              <a:rPr sz="1500" b="0">
                <a:solidFill>
                  <a:srgbClr val="C9D1E8"/>
                </a:solidFill>
              </a:rPr>
              <a:t>Operations and support 15%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6156EE94-5A70-4408-A0CF-1E04BF25B6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05750" y="2381250"/>
            <a:ext cx="3143250" cy="2476500"/>
          </a:xfrm>
          <a:prstGeom xmlns:a="http://schemas.openxmlformats.org/drawingml/2006/main" prst="roundRect">
            <a:avLst>
              <a:gd name="adj" fmla="val 6154"/>
            </a:avLst>
          </a:prstGeom>
          <a:solidFill xmlns:a="http://schemas.openxmlformats.org/drawingml/2006/main">
            <a:srgbClr val="141B35"/>
          </a:solidFill>
          <a:ln xmlns:a="http://schemas.openxmlformats.org/drawingml/2006/main" w="11430">
            <a:solidFill>
              <a:srgbClr val="323A68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0EF28906-9EE0-4CAE-A178-63622613E7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53400" y="2609850"/>
            <a:ext cx="26479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12-month milestones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E224C2C6-0A15-4EA1-9F3D-0FE1DCA20B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53400" y="3028950"/>
            <a:ext cx="2647950" cy="1638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C9D1E8"/>
                </a:solidFill>
              </a:defRPr>
            </a:pPr>
            <a:r>
              <a:rPr sz="1350" b="0">
                <a:solidFill>
                  <a:srgbClr val="C9D1E8"/>
                </a:solidFill>
              </a:rPr>
              <a:t>Launch pilots</a:t>
            </a:r>
          </a:p>
          <a:p xmlns:a="http://schemas.openxmlformats.org/drawingml/2006/main">
            <a:pPr algn="l">
              <a:defRPr sz="1350" b="0">
                <a:solidFill>
                  <a:srgbClr val="C9D1E8"/>
                </a:solidFill>
              </a:defRPr>
            </a:pPr>
            <a:r>
              <a:rPr sz="1350" b="0">
                <a:solidFill>
                  <a:srgbClr val="C9D1E8"/>
                </a:solidFill>
              </a:rPr>
              <a:t>Validate FamilyCare subscriptions</a:t>
            </a:r>
          </a:p>
          <a:p xmlns:a="http://schemas.openxmlformats.org/drawingml/2006/main">
            <a:pPr algn="l">
              <a:defRPr sz="1350" b="0">
                <a:solidFill>
                  <a:srgbClr val="C9D1E8"/>
                </a:solidFill>
              </a:defRPr>
            </a:pPr>
            <a:r>
              <a:rPr sz="1350" b="0">
                <a:solidFill>
                  <a:srgbClr val="C9D1E8"/>
                </a:solidFill>
              </a:rPr>
              <a:t>Activate in-house coverage</a:t>
            </a:r>
          </a:p>
          <a:p xmlns:a="http://schemas.openxmlformats.org/drawingml/2006/main">
            <a:pPr algn="l">
              <a:defRPr sz="1350" b="0">
                <a:solidFill>
                  <a:srgbClr val="C9D1E8"/>
                </a:solidFill>
              </a:defRPr>
            </a:pPr>
            <a:r>
              <a:rPr sz="1350" b="0">
                <a:solidFill>
                  <a:srgbClr val="C9D1E8"/>
                </a:solidFill>
              </a:rPr>
              <a:t>Measure retention and repeat usage</a:t>
            </a:r>
          </a:p>
          <a:p xmlns:a="http://schemas.openxmlformats.org/drawingml/2006/main">
            <a:pPr algn="l">
              <a:defRPr sz="1350" b="0">
                <a:solidFill>
                  <a:srgbClr val="C9D1E8"/>
                </a:solidFill>
              </a:defRPr>
            </a:pPr>
            <a:r>
              <a:rPr sz="1350" b="0">
                <a:solidFill>
                  <a:srgbClr val="C9D1E8"/>
                </a:solidFill>
              </a:rPr>
              <a:t>Prepare for seed round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0EB3F5BD-D26C-4E62-A2EA-E4B05D76FE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5429250"/>
            <a:ext cx="9810750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Goal: prove commercial repeatability before scaling across Nigeria and then broader African healthcare markets.</a:t>
            </a:r>
          </a:p>
        </p:txBody>
      </p:sp>
      <p:pic>
        <p:nvPicPr>
          <p:cNvPr id="34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0ba6d90c5ea4ed7"/>
          <a:stretch xmlns:a="http://schemas.openxmlformats.org/drawingml/2006/main"/>
        </p:blipFill>
        <p:spPr>
          <a:xfrm xmlns:a="http://schemas.openxmlformats.org/drawingml/2006/main">
            <a:off x="685800" y="6241489"/>
            <a:ext cx="161925" cy="337673"/>
          </a:xfrm>
          <a:prstGeom xmlns:a="http://schemas.openxmlformats.org/drawingml/2006/main" prst="rect">
            <a:avLst/>
          </a:prstGeom>
        </p:spPr>
      </p:pic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302DF6AB-0FED-410C-9E61-F51F202211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2500" y="6343650"/>
            <a:ext cx="2667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C9D1E8"/>
                </a:solidFill>
              </a:defRPr>
            </a:pPr>
            <a:r>
              <a:rPr sz="1200" b="1">
                <a:solidFill>
                  <a:srgbClr val="C9D1E8"/>
                </a:solidFill>
              </a:rPr>
              <a:t>www.imanimed.com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307E9F5B-D263-47FD-97D1-3C2C0DDF5E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620250" y="6343650"/>
            <a:ext cx="1905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76809B"/>
                </a:solidFill>
              </a:defRPr>
            </a:pPr>
            <a:r>
              <a:rPr sz="975" b="0">
                <a:solidFill>
                  <a:srgbClr val="76809B"/>
                </a:solidFill>
              </a:rPr>
              <a:t>Confidential funding deck</a:t>
            </a:r>
          </a:p>
        </p:txBody>
      </p:sp>
    </p:spTree>
    <p:extLst>
      <p:ext uri="{BB962C8B-B14F-4D97-AF65-F5344CB8AC3E}">
        <p14:creationId xmlns:p14="http://schemas.microsoft.com/office/powerpoint/2010/main" val="1482039637"/>
      </p:ext>
    </p:extLst>
  </p:cSld>
</p:sld>
</file>

<file path=ppt/slides/slide2.xml><?xml version="1.0" encoding="utf-8"?>
<p:sld xmlns:p="http://schemas.openxmlformats.org/presentationml/2006/main">
  <p:cSld>
    <p:bg>
      <p:bgPr>
        <a:solidFill xmlns:a="http://schemas.openxmlformats.org/drawingml/2006/main">
          <a:srgbClr val="FFFF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6a3618c66604eee"/>
          <a:stretch xmlns:a="http://schemas.openxmlformats.org/drawingml/2006/main"/>
        </p:blipFill>
        <p:spPr>
          <a:xfrm xmlns:a="http://schemas.openxmlformats.org/drawingml/2006/main">
            <a:off x="8874162" y="285750"/>
            <a:ext cx="2635176" cy="55245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E74D8360-4352-475C-B24E-7F8CCAC804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00050"/>
            <a:ext cx="3429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00C2A8"/>
                </a:solidFill>
              </a:defRPr>
            </a:pPr>
            <a:r>
              <a:rPr sz="1050" b="1">
                <a:solidFill>
                  <a:srgbClr val="00C2A8"/>
                </a:solidFill>
              </a:rPr>
              <a:t>PROBLEM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0A9CCCB3-9344-472A-8E22-C22F06C4A5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371475"/>
            <a:ext cx="47625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C2A8"/>
          </a:solidFill>
          <a:ln xmlns:a="http://schemas.openxmlformats.org/drawingml/2006/main" w="0">
            <a:solidFill>
              <a:srgbClr val="00C2A8"/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95A7958E-7ABA-4C6A-8287-46C8F61F2C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819150"/>
            <a:ext cx="9334500" cy="857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3150" b="1">
                <a:solidFill>
                  <a:srgbClr val="111827"/>
                </a:solidFill>
              </a:defRPr>
            </a:pPr>
            <a:r>
              <a:rPr sz="3150" b="1">
                <a:solidFill>
                  <a:srgbClr val="111827"/>
                </a:solidFill>
              </a:rPr>
              <a:t>Healthcare coordination is still fragmented.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A22CE351-1213-401A-9F51-C822FF848D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638300"/>
            <a:ext cx="87630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667085"/>
                </a:solidFill>
              </a:defRPr>
            </a:pPr>
            <a:r>
              <a:rPr sz="1500" b="0">
                <a:solidFill>
                  <a:srgbClr val="667085"/>
                </a:solidFill>
              </a:rPr>
              <a:t>Patients need access. Families need visibility. Facilities need operating tools. Today these workflows are disconnected.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A11C5503-3839-4373-BD68-83CB2596F0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2524125"/>
            <a:ext cx="3238500" cy="2000250"/>
          </a:xfrm>
          <a:prstGeom xmlns:a="http://schemas.openxmlformats.org/drawingml/2006/main" prst="roundRect">
            <a:avLst>
              <a:gd name="adj" fmla="val 7619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1430">
            <a:solidFill>
              <a:srgbClr val="E5E7F6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848EFAB4-D195-427E-B84D-7C623A7825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" y="2752725"/>
            <a:ext cx="27432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111827"/>
                </a:solidFill>
              </a:defRPr>
            </a:pPr>
            <a:r>
              <a:rPr sz="1800" b="1">
                <a:solidFill>
                  <a:srgbClr val="111827"/>
                </a:solidFill>
              </a:rPr>
              <a:t>For patients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6582A790-90DC-46F0-857B-168F5B6B10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" y="3171825"/>
            <a:ext cx="2743200" cy="1162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667085"/>
                </a:solidFill>
              </a:defRPr>
            </a:pPr>
            <a:r>
              <a:rPr sz="1275" b="0">
                <a:solidFill>
                  <a:srgbClr val="667085"/>
                </a:solidFill>
              </a:rPr>
              <a:t>Finding trusted care, booking appointments, accessing records, and paying for services is still stressful and inconsistent.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DA52A950-5293-4FBF-8D6A-1794F57512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76750" y="2524125"/>
            <a:ext cx="3238500" cy="2000250"/>
          </a:xfrm>
          <a:prstGeom xmlns:a="http://schemas.openxmlformats.org/drawingml/2006/main" prst="roundRect">
            <a:avLst>
              <a:gd name="adj" fmla="val 7619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1430">
            <a:solidFill>
              <a:srgbClr val="E5E7F6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934AA550-2349-45B5-837A-F9B62A9991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24400" y="2752725"/>
            <a:ext cx="27432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111827"/>
                </a:solidFill>
              </a:defRPr>
            </a:pPr>
            <a:r>
              <a:rPr sz="1800" b="1">
                <a:solidFill>
                  <a:srgbClr val="111827"/>
                </a:solidFill>
              </a:rPr>
              <a:t>For families abroad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3E2945CD-0FEC-4FBA-8FD1-5DD3C77930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24400" y="3171825"/>
            <a:ext cx="2743200" cy="1162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667085"/>
                </a:solidFill>
              </a:defRPr>
            </a:pPr>
            <a:r>
              <a:rPr sz="1275" b="0">
                <a:solidFill>
                  <a:srgbClr val="667085"/>
                </a:solidFill>
              </a:rPr>
              <a:t>Nigerians in diaspora struggle to coordinate reliable care for parents, children, and dependents back home.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97D82FF1-3AFE-44BC-9347-AF92BFEBEB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67700" y="2524125"/>
            <a:ext cx="3238500" cy="2000250"/>
          </a:xfrm>
          <a:prstGeom xmlns:a="http://schemas.openxmlformats.org/drawingml/2006/main" prst="roundRect">
            <a:avLst>
              <a:gd name="adj" fmla="val 7619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1430">
            <a:solidFill>
              <a:srgbClr val="E5E7F6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E8975CD9-7F44-4A47-B55E-32B7865462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15350" y="2752725"/>
            <a:ext cx="27432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111827"/>
                </a:solidFill>
              </a:defRPr>
            </a:pPr>
            <a:r>
              <a:rPr sz="1800" b="1">
                <a:solidFill>
                  <a:srgbClr val="111827"/>
                </a:solidFill>
              </a:rPr>
              <a:t>For facilities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51046011-E004-4FF2-B929-DB057ADC11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15350" y="3171825"/>
            <a:ext cx="2743200" cy="1162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667085"/>
                </a:solidFill>
              </a:defRPr>
            </a:pPr>
            <a:r>
              <a:rPr sz="1275" b="0">
                <a:solidFill>
                  <a:srgbClr val="667085"/>
                </a:solidFill>
              </a:rPr>
              <a:t>Hospitals, clinics, and pharmacies still operate across manual records, disconnected billing, and limited patient follow-up.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EF36F385-C60C-41E1-954D-AE84893094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95450" y="4953000"/>
            <a:ext cx="8801100" cy="876300"/>
          </a:xfrm>
          <a:prstGeom xmlns:a="http://schemas.openxmlformats.org/drawingml/2006/main" prst="roundRect">
            <a:avLst>
              <a:gd name="adj" fmla="val 17391"/>
            </a:avLst>
          </a:prstGeom>
          <a:solidFill xmlns:a="http://schemas.openxmlformats.org/drawingml/2006/main">
            <a:srgbClr val="333399"/>
          </a:solidFill>
          <a:ln xmlns:a="http://schemas.openxmlformats.org/drawingml/2006/main" w="11430">
            <a:solidFill>
              <a:srgbClr val="333399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7D036A11-469B-4CBC-B571-449BFF358A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943100" y="5181600"/>
            <a:ext cx="83058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The infrastructure gap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4B35642B-900F-4631-8CF2-1277D1EC77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943100" y="5600700"/>
            <a:ext cx="8305800" cy="38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E9ECFF"/>
                </a:solidFill>
              </a:defRPr>
            </a:pPr>
            <a:r>
              <a:rPr sz="1350" b="0">
                <a:solidFill>
                  <a:srgbClr val="E9ECFF"/>
                </a:solidFill>
              </a:rPr>
              <a:t>The market does not only need another appointment app. It needs a connected layer for access, records, payments, and operations.</a:t>
            </a:r>
          </a:p>
        </p:txBody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77b0d77565b46dd"/>
          <a:stretch xmlns:a="http://schemas.openxmlformats.org/drawingml/2006/main"/>
        </p:blipFill>
        <p:spPr>
          <a:xfrm xmlns:a="http://schemas.openxmlformats.org/drawingml/2006/main">
            <a:off x="685800" y="6241489"/>
            <a:ext cx="161925" cy="337673"/>
          </a:xfrm>
          <a:prstGeom xmlns:a="http://schemas.openxmlformats.org/drawingml/2006/main" prst="rect">
            <a:avLst/>
          </a:prstGeom>
        </p:spPr>
      </p:pic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F22E9602-3C7E-43F3-9390-C873E87BA6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2500" y="6343650"/>
            <a:ext cx="2667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333399"/>
                </a:solidFill>
              </a:defRPr>
            </a:pPr>
            <a:r>
              <a:rPr sz="1200" b="1">
                <a:solidFill>
                  <a:srgbClr val="333399"/>
                </a:solidFill>
              </a:rPr>
              <a:t>www.imanimed.com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6D0B424F-44E9-4D7B-8815-702F1D46B6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620250" y="6343650"/>
            <a:ext cx="1905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98A2B3"/>
                </a:solidFill>
              </a:defRPr>
            </a:pPr>
            <a:r>
              <a:rPr sz="975" b="0">
                <a:solidFill>
                  <a:srgbClr val="98A2B3"/>
                </a:solidFill>
              </a:rPr>
              <a:t>Confidential funding deck</a:t>
            </a:r>
          </a:p>
        </p:txBody>
      </p:sp>
    </p:spTree>
    <p:extLst>
      <p:ext uri="{BB962C8B-B14F-4D97-AF65-F5344CB8AC3E}">
        <p14:creationId xmlns:p14="http://schemas.microsoft.com/office/powerpoint/2010/main" val="1094154476"/>
      </p:ext>
    </p:extLst>
  </p:cSld>
</p:sld>
</file>

<file path=ppt/slides/slide3.xml><?xml version="1.0" encoding="utf-8"?>
<p:sld xmlns:p="http://schemas.openxmlformats.org/presentationml/2006/main">
  <p:cSld>
    <p:bg>
      <p:bgPr>
        <a:solidFill xmlns:a="http://schemas.openxmlformats.org/drawingml/2006/main">
          <a:srgbClr val="F4F6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763f7b277b94283"/>
          <a:stretch xmlns:a="http://schemas.openxmlformats.org/drawingml/2006/main"/>
        </p:blipFill>
        <p:spPr>
          <a:xfrm xmlns:a="http://schemas.openxmlformats.org/drawingml/2006/main">
            <a:off x="8874162" y="285750"/>
            <a:ext cx="2635176" cy="55245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79530912-79C1-42F0-9CBB-81B11782D1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00050"/>
            <a:ext cx="3429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00C2A8"/>
                </a:solidFill>
              </a:defRPr>
            </a:pPr>
            <a:r>
              <a:rPr sz="1050" b="1">
                <a:solidFill>
                  <a:srgbClr val="00C2A8"/>
                </a:solidFill>
              </a:rPr>
              <a:t>WHY NOW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52ACCF08-F79C-49F6-9C80-CD820F2E9F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371475"/>
            <a:ext cx="47625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C2A8"/>
          </a:solidFill>
          <a:ln xmlns:a="http://schemas.openxmlformats.org/drawingml/2006/main" w="0">
            <a:solidFill>
              <a:srgbClr val="00C2A8"/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2A03030F-C7AD-450F-A5B4-8F95F0E59F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819150"/>
            <a:ext cx="9334500" cy="857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3150" b="1">
                <a:solidFill>
                  <a:srgbClr val="111827"/>
                </a:solidFill>
              </a:defRPr>
            </a:pPr>
            <a:r>
              <a:rPr sz="3150" b="1">
                <a:solidFill>
                  <a:srgbClr val="111827"/>
                </a:solidFill>
              </a:rPr>
              <a:t>The timing is right for a connected healthcare platform.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4051FA7E-D121-4895-9D12-73B300A870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638300"/>
            <a:ext cx="87630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667085"/>
                </a:solidFill>
              </a:defRPr>
            </a:pPr>
            <a:r>
              <a:rPr sz="1500" b="0">
                <a:solidFill>
                  <a:srgbClr val="667085"/>
                </a:solidFill>
              </a:rPr>
              <a:t>Digital payments, telehealth acceptance, diaspora remittances, AI documentation, and facility digitization are converging.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538F796A-4026-4F64-ABD5-793C9CC77E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2495550"/>
            <a:ext cx="2476500" cy="2000250"/>
          </a:xfrm>
          <a:prstGeom xmlns:a="http://schemas.openxmlformats.org/drawingml/2006/main" prst="roundRect">
            <a:avLst>
              <a:gd name="adj" fmla="val 7619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1430">
            <a:solidFill>
              <a:srgbClr val="E5E7F6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163E689B-4A1F-44BB-8180-AC002EC2C3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" y="2724150"/>
            <a:ext cx="19812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111827"/>
                </a:solidFill>
              </a:defRPr>
            </a:pPr>
            <a:r>
              <a:rPr sz="1800" b="1">
                <a:solidFill>
                  <a:srgbClr val="111827"/>
                </a:solidFill>
              </a:rPr>
              <a:t>Payment behavior has shifted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AD8624CE-95BF-4569-8D82-3EE7BEB399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" y="3143250"/>
            <a:ext cx="1981200" cy="1162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667085"/>
                </a:solidFill>
              </a:defRPr>
            </a:pPr>
            <a:r>
              <a:rPr sz="1275" b="0">
                <a:solidFill>
                  <a:srgbClr val="667085"/>
                </a:solidFill>
              </a:rPr>
              <a:t>Patients and families increasingly expect digital payments, wallet flows, invoices, and transparent receipts.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82866B4A-2375-4FD8-9E4A-7248318D77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29000" y="2495550"/>
            <a:ext cx="2476500" cy="2000250"/>
          </a:xfrm>
          <a:prstGeom xmlns:a="http://schemas.openxmlformats.org/drawingml/2006/main" prst="roundRect">
            <a:avLst>
              <a:gd name="adj" fmla="val 7619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1430">
            <a:solidFill>
              <a:srgbClr val="E5E7F6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48D42F01-6A12-41F3-80CF-62542AB51E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76650" y="2724150"/>
            <a:ext cx="19812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111827"/>
                </a:solidFill>
              </a:defRPr>
            </a:pPr>
            <a:r>
              <a:rPr sz="1800" b="1">
                <a:solidFill>
                  <a:srgbClr val="111827"/>
                </a:solidFill>
              </a:rPr>
              <a:t>Care is becoming hybrid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A0E37B38-D0C7-4B63-8F3C-245004CCE9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76650" y="3143250"/>
            <a:ext cx="1981200" cy="1162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667085"/>
                </a:solidFill>
              </a:defRPr>
            </a:pPr>
            <a:r>
              <a:rPr sz="1275" b="0">
                <a:solidFill>
                  <a:srgbClr val="667085"/>
                </a:solidFill>
              </a:rPr>
              <a:t>Telehealth, home visits, in-house professionals, and facility appointments now need to work together.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273CA755-3531-4E05-8583-E7D46ADFD9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72200" y="2495550"/>
            <a:ext cx="2476500" cy="2000250"/>
          </a:xfrm>
          <a:prstGeom xmlns:a="http://schemas.openxmlformats.org/drawingml/2006/main" prst="roundRect">
            <a:avLst>
              <a:gd name="adj" fmla="val 7619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1430">
            <a:solidFill>
              <a:srgbClr val="E5E7F6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2685AC53-9218-4239-A3AC-6D381596AD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19850" y="2724150"/>
            <a:ext cx="19812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111827"/>
                </a:solidFill>
              </a:defRPr>
            </a:pPr>
            <a:r>
              <a:rPr sz="1800" b="1">
                <a:solidFill>
                  <a:srgbClr val="111827"/>
                </a:solidFill>
              </a:rPr>
              <a:t>Families are cross-border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E269A94F-00C3-4ED2-958A-950A2F83CD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19850" y="3143250"/>
            <a:ext cx="1981200" cy="1162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667085"/>
                </a:solidFill>
              </a:defRPr>
            </a:pPr>
            <a:r>
              <a:rPr sz="1275" b="0">
                <a:solidFill>
                  <a:srgbClr val="667085"/>
                </a:solidFill>
              </a:rPr>
              <a:t>Diaspora families already fund healthcare. Imani gives them coordination, visibility, and trusted access.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5990E37E-57A2-45CA-BC55-62CE751519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15400" y="2495550"/>
            <a:ext cx="2476500" cy="2000250"/>
          </a:xfrm>
          <a:prstGeom xmlns:a="http://schemas.openxmlformats.org/drawingml/2006/main" prst="roundRect">
            <a:avLst>
              <a:gd name="adj" fmla="val 7619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1430">
            <a:solidFill>
              <a:srgbClr val="E5E7F6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ACF45F59-E538-4AA0-9407-7DA7D14227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63050" y="2724150"/>
            <a:ext cx="19812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111827"/>
                </a:solidFill>
              </a:defRPr>
            </a:pPr>
            <a:r>
              <a:rPr sz="1800" b="1">
                <a:solidFill>
                  <a:srgbClr val="111827"/>
                </a:solidFill>
              </a:rPr>
              <a:t>AI makes records usable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2DE0E366-9973-4EFC-8DD9-B4B4AF70DF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63050" y="3143250"/>
            <a:ext cx="1981200" cy="1162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667085"/>
                </a:solidFill>
              </a:defRPr>
            </a:pPr>
            <a:r>
              <a:rPr sz="1275" b="0">
                <a:solidFill>
                  <a:srgbClr val="667085"/>
                </a:solidFill>
              </a:rPr>
              <a:t>Scribe, transcription, SOAP notes, and structured records reduce admin burden for care teams.</a:t>
            </a:r>
          </a:p>
        </p:txBody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642077c8caa4214"/>
          <a:stretch xmlns:a="http://schemas.openxmlformats.org/drawingml/2006/main"/>
        </p:blipFill>
        <p:spPr>
          <a:xfrm xmlns:a="http://schemas.openxmlformats.org/drawingml/2006/main">
            <a:off x="685800" y="6241489"/>
            <a:ext cx="161925" cy="337673"/>
          </a:xfrm>
          <a:prstGeom xmlns:a="http://schemas.openxmlformats.org/drawingml/2006/main" prst="rect">
            <a:avLst/>
          </a:prstGeom>
        </p:spPr>
      </p:pic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24BD6EF6-F097-47BF-AA75-D878C408F7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2500" y="6343650"/>
            <a:ext cx="2667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333399"/>
                </a:solidFill>
              </a:defRPr>
            </a:pPr>
            <a:r>
              <a:rPr sz="1200" b="1">
                <a:solidFill>
                  <a:srgbClr val="333399"/>
                </a:solidFill>
              </a:rPr>
              <a:t>www.imanimed.com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023CB3BA-7076-4351-A805-17D0D02595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620250" y="6343650"/>
            <a:ext cx="1905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98A2B3"/>
                </a:solidFill>
              </a:defRPr>
            </a:pPr>
            <a:r>
              <a:rPr sz="975" b="0">
                <a:solidFill>
                  <a:srgbClr val="98A2B3"/>
                </a:solidFill>
              </a:rPr>
              <a:t>Confidential funding deck</a:t>
            </a:r>
          </a:p>
        </p:txBody>
      </p:sp>
    </p:spTree>
    <p:extLst>
      <p:ext uri="{BB962C8B-B14F-4D97-AF65-F5344CB8AC3E}">
        <p14:creationId xmlns:p14="http://schemas.microsoft.com/office/powerpoint/2010/main" val="1557788870"/>
      </p:ext>
    </p:extLst>
  </p:cSld>
</p:sld>
</file>

<file path=ppt/slides/slide4.xml><?xml version="1.0" encoding="utf-8"?>
<p:sld xmlns:p="http://schemas.openxmlformats.org/presentationml/2006/main">
  <p:cSld>
    <p:bg>
      <p:bgPr>
        <a:solidFill xmlns:a="http://schemas.openxmlformats.org/drawingml/2006/main">
          <a:srgbClr val="FFFF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6276a6a7e24d4d6d"/>
          <a:stretch xmlns:a="http://schemas.openxmlformats.org/drawingml/2006/main"/>
        </p:blipFill>
        <p:spPr>
          <a:xfrm xmlns:a="http://schemas.openxmlformats.org/drawingml/2006/main">
            <a:off x="8874162" y="285750"/>
            <a:ext cx="2635176" cy="55245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DB65D02E-06FB-4EC1-A06A-B30D4C91E0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00050"/>
            <a:ext cx="3429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00C2A8"/>
                </a:solidFill>
              </a:defRPr>
            </a:pPr>
            <a:r>
              <a:rPr sz="1050" b="1">
                <a:solidFill>
                  <a:srgbClr val="00C2A8"/>
                </a:solidFill>
              </a:rPr>
              <a:t>MARKET OPPORTUNITY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20252578-4974-4D60-B101-3D9B71045C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371475"/>
            <a:ext cx="47625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C2A8"/>
          </a:solidFill>
          <a:ln xmlns:a="http://schemas.openxmlformats.org/drawingml/2006/main" w="0">
            <a:solidFill>
              <a:srgbClr val="00C2A8"/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2E75F901-C206-4BF0-82E0-D110A0B045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819150"/>
            <a:ext cx="9334500" cy="857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3150" b="1">
                <a:solidFill>
                  <a:srgbClr val="111827"/>
                </a:solidFill>
              </a:defRPr>
            </a:pPr>
            <a:r>
              <a:rPr sz="3150" b="1">
                <a:solidFill>
                  <a:srgbClr val="111827"/>
                </a:solidFill>
              </a:rPr>
              <a:t>Large market. Focused entry wedge.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E1B1DEDD-9B13-4990-8B72-6521F32C06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638300"/>
            <a:ext cx="87630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667085"/>
                </a:solidFill>
              </a:defRPr>
            </a:pPr>
            <a:r>
              <a:rPr sz="1500" b="0">
                <a:solidFill>
                  <a:srgbClr val="667085"/>
                </a:solidFill>
              </a:rPr>
              <a:t>Imani starts where payment willingness and urgency are strongest, then expands into facility infrastructure and pharmacy workflows.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DA3EC344-932A-4262-95B5-4FCCA27C20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2381250"/>
            <a:ext cx="3238500" cy="1790700"/>
          </a:xfrm>
          <a:prstGeom xmlns:a="http://schemas.openxmlformats.org/drawingml/2006/main" prst="roundRect">
            <a:avLst>
              <a:gd name="adj" fmla="val 8511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1430">
            <a:solidFill>
              <a:srgbClr val="E5E7F6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7CC0C20D-B22D-4C52-A9C5-3CACD44A0E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" y="2609850"/>
            <a:ext cx="27432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333399"/>
                </a:solidFill>
              </a:defRPr>
            </a:pPr>
            <a:r>
              <a:rPr sz="2700" b="1">
                <a:solidFill>
                  <a:srgbClr val="333399"/>
                </a:solidFill>
              </a:rPr>
              <a:t>TAM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44AD7597-A30E-4F9E-9C26-7E69F3E3A4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" y="3028950"/>
            <a:ext cx="2743200" cy="952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667085"/>
                </a:solidFill>
              </a:defRPr>
            </a:pPr>
            <a:r>
              <a:rPr sz="1275" b="0">
                <a:solidFill>
                  <a:srgbClr val="667085"/>
                </a:solidFill>
              </a:rPr>
              <a:t>Nigeria healthcare access, facility operations, pharmacy workflows, payments, records, and AI documentation.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CF7DD932-8E03-42DC-8484-7FB7841260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" y="4400550"/>
            <a:ext cx="2781300" cy="4000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4F6FF"/>
          </a:solidFill>
          <a:ln xmlns:a="http://schemas.openxmlformats.org/drawingml/2006/main" w="0">
            <a:solidFill>
              <a:srgbClr val="F4F6FF"/>
            </a:solidFill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defRPr sz="1200" b="1">
                <a:solidFill>
                  <a:srgbClr val="333399"/>
                </a:solidFill>
              </a:defRPr>
            </a:pPr>
            <a:r>
              <a:rPr sz="1200" b="1">
                <a:solidFill>
                  <a:srgbClr val="333399"/>
                </a:solidFill>
              </a:rPr>
              <a:t>Large national healthcare spend pool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6740B674-3965-414A-B3F6-07B00B8D96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19600" y="2381250"/>
            <a:ext cx="3238500" cy="1790700"/>
          </a:xfrm>
          <a:prstGeom xmlns:a="http://schemas.openxmlformats.org/drawingml/2006/main" prst="roundRect">
            <a:avLst>
              <a:gd name="adj" fmla="val 8511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1430">
            <a:solidFill>
              <a:srgbClr val="E5E7F6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EF8C74DB-F310-4684-8846-DC47AE9F23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67250" y="2609850"/>
            <a:ext cx="27432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333399"/>
                </a:solidFill>
              </a:defRPr>
            </a:pPr>
            <a:r>
              <a:rPr sz="2700" b="1">
                <a:solidFill>
                  <a:srgbClr val="333399"/>
                </a:solidFill>
              </a:rPr>
              <a:t>SAM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489C8B1A-5DE7-4BF9-AFE5-EC6805170B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67250" y="3028950"/>
            <a:ext cx="2743200" cy="952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667085"/>
                </a:solidFill>
              </a:defRPr>
            </a:pPr>
            <a:r>
              <a:rPr sz="1275" b="0">
                <a:solidFill>
                  <a:srgbClr val="667085"/>
                </a:solidFill>
              </a:rPr>
              <a:t>Urban/private care, diaspora-funded family care, digital-ready hospitals, clinics, pharmacies, and provider networks.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84FA4973-6065-4C61-8CA1-6900613BB8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48200" y="4400550"/>
            <a:ext cx="2781300" cy="4000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4F6FF"/>
          </a:solidFill>
          <a:ln xmlns:a="http://schemas.openxmlformats.org/drawingml/2006/main" w="0">
            <a:solidFill>
              <a:srgbClr val="F4F6FF"/>
            </a:solidFill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defRPr sz="1200" b="1">
                <a:solidFill>
                  <a:srgbClr val="333399"/>
                </a:solidFill>
              </a:defRPr>
            </a:pPr>
            <a:r>
              <a:rPr sz="1200" b="1">
                <a:solidFill>
                  <a:srgbClr val="333399"/>
                </a:solidFill>
              </a:rPr>
              <a:t>High-intent digital adoption segment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7401FE70-E19F-4E56-AA92-C08F6D017C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53400" y="2381250"/>
            <a:ext cx="3238500" cy="1790700"/>
          </a:xfrm>
          <a:prstGeom xmlns:a="http://schemas.openxmlformats.org/drawingml/2006/main" prst="roundRect">
            <a:avLst>
              <a:gd name="adj" fmla="val 8511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1430">
            <a:solidFill>
              <a:srgbClr val="E5E7F6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2169CA34-7F8A-4CB8-8414-E698E47AED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01050" y="2609850"/>
            <a:ext cx="27432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333399"/>
                </a:solidFill>
              </a:defRPr>
            </a:pPr>
            <a:r>
              <a:rPr sz="2700" b="1">
                <a:solidFill>
                  <a:srgbClr val="333399"/>
                </a:solidFill>
              </a:rPr>
              <a:t>SOM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48E9C0E2-3A4D-4B90-9292-8BC0712944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01050" y="3028950"/>
            <a:ext cx="2743200" cy="952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667085"/>
                </a:solidFill>
              </a:defRPr>
            </a:pPr>
            <a:r>
              <a:rPr sz="1275" b="0">
                <a:solidFill>
                  <a:srgbClr val="667085"/>
                </a:solidFill>
              </a:rPr>
              <a:t>First 24 months: FamilyCare subscribers, in-house coverage, paid facility pilots, and pharmacy/HMS modules.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4B75C2C2-DA6E-4997-85A2-784707A795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0" y="4400550"/>
            <a:ext cx="2781300" cy="4000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4F6FF"/>
          </a:solidFill>
          <a:ln xmlns:a="http://schemas.openxmlformats.org/drawingml/2006/main" w="0">
            <a:solidFill>
              <a:srgbClr val="F4F6FF"/>
            </a:solidFill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defRPr sz="1200" b="1">
                <a:solidFill>
                  <a:srgbClr val="333399"/>
                </a:solidFill>
              </a:defRPr>
            </a:pPr>
            <a:r>
              <a:rPr sz="1200" b="1">
                <a:solidFill>
                  <a:srgbClr val="333399"/>
                </a:solidFill>
              </a:rPr>
              <a:t>Path to repeatable ARR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647F2B9D-AE03-4E34-BA33-5BDEDE6FA8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5095875"/>
            <a:ext cx="26670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111827"/>
                </a:solidFill>
              </a:defRPr>
            </a:pPr>
            <a:r>
              <a:rPr sz="1425" b="1">
                <a:solidFill>
                  <a:srgbClr val="111827"/>
                </a:solidFill>
              </a:rPr>
              <a:t>Diaspora wedge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8C517551-0DE4-48E1-962D-99A679A115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5410200"/>
            <a:ext cx="3095625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ctr">
              <a:defRPr sz="1125" b="0">
                <a:solidFill>
                  <a:srgbClr val="667085"/>
                </a:solidFill>
              </a:defRPr>
            </a:pPr>
            <a:r>
              <a:rPr sz="1125" b="0">
                <a:solidFill>
                  <a:srgbClr val="667085"/>
                </a:solidFill>
              </a:rPr>
              <a:t>Nigerians abroad already fund care at home; FamilyCare turns that spend into managed, recurring care.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FBD35A32-5D7C-4C17-BF2F-D60AC6F5AB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72000" y="5095875"/>
            <a:ext cx="26670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111827"/>
                </a:solidFill>
              </a:defRPr>
            </a:pPr>
            <a:r>
              <a:rPr sz="1425" b="1">
                <a:solidFill>
                  <a:srgbClr val="111827"/>
                </a:solidFill>
              </a:rPr>
              <a:t>Facility expansion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F9D7E085-F89E-46ED-B307-6D4BEA577C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62450" y="5410200"/>
            <a:ext cx="3095625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ctr">
              <a:defRPr sz="1125" b="0">
                <a:solidFill>
                  <a:srgbClr val="667085"/>
                </a:solidFill>
              </a:defRPr>
            </a:pPr>
            <a:r>
              <a:rPr sz="1125" b="0">
                <a:solidFill>
                  <a:srgbClr val="667085"/>
                </a:solidFill>
              </a:rPr>
              <a:t>Hospitals, clinics, and pharmacies can adopt one module, then expand into HMS/PMS suites.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31ECCA41-569E-42D1-9F33-98CDD83784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96250" y="5095875"/>
            <a:ext cx="26670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111827"/>
                </a:solidFill>
              </a:defRPr>
            </a:pPr>
            <a:r>
              <a:rPr sz="1425" b="1">
                <a:solidFill>
                  <a:srgbClr val="111827"/>
                </a:solidFill>
              </a:rPr>
              <a:t>Network effects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9037B82E-47D8-408C-A196-7B62DF4AC8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86700" y="5410200"/>
            <a:ext cx="3095625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ctr">
              <a:defRPr sz="1125" b="0">
                <a:solidFill>
                  <a:srgbClr val="667085"/>
                </a:solidFill>
              </a:defRPr>
            </a:pPr>
            <a:r>
              <a:rPr sz="1125" b="0">
                <a:solidFill>
                  <a:srgbClr val="667085"/>
                </a:solidFill>
              </a:rPr>
              <a:t>Each appointment, prescription, invoice, and record increases platform utility across the care graph.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19209912-8C4E-484E-A635-E61D3A833F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714500" y="6048375"/>
            <a:ext cx="85725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ctr">
              <a:defRPr sz="975" b="0">
                <a:solidFill>
                  <a:srgbClr val="98A2B3"/>
                </a:solidFill>
              </a:defRPr>
            </a:pPr>
            <a:r>
              <a:rPr sz="975" b="0">
                <a:solidFill>
                  <a:srgbClr val="98A2B3"/>
                </a:solidFill>
              </a:rPr>
              <a:t>Sizing basis: Nigeria population scale, healthcare expenditure indicators, remittance flows, and Imani pricing assumptions.</a:t>
            </a:r>
          </a:p>
        </p:txBody>
      </p:sp>
      <p:pic>
        <p:nvPicPr>
          <p:cNvPr id="5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47c4babc4cb41ae"/>
          <a:stretch xmlns:a="http://schemas.openxmlformats.org/drawingml/2006/main"/>
        </p:blipFill>
        <p:spPr>
          <a:xfrm xmlns:a="http://schemas.openxmlformats.org/drawingml/2006/main">
            <a:off x="685800" y="6241489"/>
            <a:ext cx="161925" cy="337673"/>
          </a:xfrm>
          <a:prstGeom xmlns:a="http://schemas.openxmlformats.org/drawingml/2006/main" prst="rect">
            <a:avLst/>
          </a:prstGeom>
        </p:spPr>
      </p:pic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63DA8665-6AD9-4983-9D14-1BB06CCAB1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2500" y="6343650"/>
            <a:ext cx="2667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333399"/>
                </a:solidFill>
              </a:defRPr>
            </a:pPr>
            <a:r>
              <a:rPr sz="1200" b="1">
                <a:solidFill>
                  <a:srgbClr val="333399"/>
                </a:solidFill>
              </a:rPr>
              <a:t>www.imanimed.com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D92ED633-8C9A-46D8-A125-52757A1D76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620250" y="6343650"/>
            <a:ext cx="1905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98A2B3"/>
                </a:solidFill>
              </a:defRPr>
            </a:pPr>
            <a:r>
              <a:rPr sz="975" b="0">
                <a:solidFill>
                  <a:srgbClr val="98A2B3"/>
                </a:solidFill>
              </a:rPr>
              <a:t>Confidential funding deck</a:t>
            </a:r>
          </a:p>
        </p:txBody>
      </p:sp>
    </p:spTree>
    <p:extLst>
      <p:ext uri="{BB962C8B-B14F-4D97-AF65-F5344CB8AC3E}">
        <p14:creationId xmlns:p14="http://schemas.microsoft.com/office/powerpoint/2010/main" val="779726182"/>
      </p:ext>
    </p:extLst>
  </p:cSld>
</p:sld>
</file>

<file path=ppt/slides/slide5.xml><?xml version="1.0" encoding="utf-8"?>
<p:sld xmlns:p="http://schemas.openxmlformats.org/presentationml/2006/main">
  <p:cSld>
    <p:bg>
      <p:bgPr>
        <a:solidFill xmlns:a="http://schemas.openxmlformats.org/drawingml/2006/main">
          <a:srgbClr val="080D1A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2C572866-A4CF-4862-87C8-F8B2BC8E89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0" y="247650"/>
            <a:ext cx="2857500" cy="647700"/>
          </a:xfrm>
          <a:prstGeom xmlns:a="http://schemas.openxmlformats.org/drawingml/2006/main" prst="roundRect">
            <a:avLst>
              <a:gd name="adj" fmla="val 11765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solidFill>
              <a:srgbClr val="FFFFFF"/>
            </a:solidFill>
            <a:prstDash val="solid"/>
          </a:ln>
        </p:spPr>
      </p:sp>
      <p:pic>
        <p:nvPicPr>
          <p:cNvPr id="23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837e236e33048f7"/>
          <a:stretch xmlns:a="http://schemas.openxmlformats.org/drawingml/2006/main"/>
        </p:blipFill>
        <p:spPr>
          <a:xfrm xmlns:a="http://schemas.openxmlformats.org/drawingml/2006/main">
            <a:off x="9101332" y="342900"/>
            <a:ext cx="2180835" cy="457200"/>
          </a:xfrm>
          <a:prstGeom xmlns:a="http://schemas.openxmlformats.org/drawingml/2006/main" prst="rect">
            <a:avLst/>
          </a:prstGeom>
        </p:spPr>
      </p:pic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10A83F52-5890-44A9-B731-35DB0F0250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00050"/>
            <a:ext cx="3429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00C2A8"/>
                </a:solidFill>
              </a:defRPr>
            </a:pPr>
            <a:r>
              <a:rPr sz="1050" b="1">
                <a:solidFill>
                  <a:srgbClr val="00C2A8"/>
                </a:solidFill>
              </a:rPr>
              <a:t>SOLUTION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B2713A7E-70CE-4106-8892-F2E3E67F87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371475"/>
            <a:ext cx="47625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C2A8"/>
          </a:solidFill>
          <a:ln xmlns:a="http://schemas.openxmlformats.org/drawingml/2006/main" w="0">
            <a:solidFill>
              <a:srgbClr val="00C2A8"/>
            </a:solidFill>
            <a:prstDash val="solid"/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260A4DE8-9864-496F-8A2A-7F8F84D504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819150"/>
            <a:ext cx="9334500" cy="857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3150" b="1">
                <a:solidFill>
                  <a:srgbClr val="FFFFFF"/>
                </a:solidFill>
              </a:defRPr>
            </a:pPr>
            <a:r>
              <a:rPr sz="3150" b="1">
                <a:solidFill>
                  <a:srgbClr val="FFFFFF"/>
                </a:solidFill>
              </a:rPr>
              <a:t>Imani Health is the operating layer for connected care.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DCB2A558-1CC8-4564-998D-D7491FA396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638300"/>
            <a:ext cx="87630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C9D1E8"/>
                </a:solidFill>
              </a:defRPr>
            </a:pPr>
            <a:r>
              <a:rPr sz="1500" b="0">
                <a:solidFill>
                  <a:srgbClr val="C9D1E8"/>
                </a:solidFill>
              </a:rPr>
              <a:t>One platform linking the people, workflows, records, and payments required to deliver healthcare reliably.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F7085F25-DEE1-4009-9A80-8D1F3D2D0D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81375" y="2762250"/>
            <a:ext cx="1381125" cy="64770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0955">
            <a:solidFill>
              <a:srgbClr val="4B557A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8B3F2913-F414-4BD0-996C-453FC23F0F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0" y="2790825"/>
            <a:ext cx="142875" cy="352425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0955">
            <a:solidFill>
              <a:srgbClr val="4B557A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BE5DFB86-4994-474D-8EE5-2461207271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43750" y="2762250"/>
            <a:ext cx="285750" cy="64770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0955">
            <a:solidFill>
              <a:srgbClr val="4B557A"/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A051BFD1-01BE-46AB-92E2-719ED96ACE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0" y="3752850"/>
            <a:ext cx="1095375" cy="49530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0955">
            <a:solidFill>
              <a:srgbClr val="4B557A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413B9527-2624-4B6A-AD0F-166624BFA7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62500" y="4000500"/>
            <a:ext cx="571500" cy="76200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0955">
            <a:solidFill>
              <a:srgbClr val="4B557A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A389C5B1-662E-409C-9394-11892BA33D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67250" y="3143250"/>
            <a:ext cx="2857500" cy="857250"/>
          </a:xfrm>
          <a:prstGeom xmlns:a="http://schemas.openxmlformats.org/drawingml/2006/main" prst="roundRect">
            <a:avLst>
              <a:gd name="adj" fmla="val 17778"/>
            </a:avLst>
          </a:prstGeom>
          <a:solidFill xmlns:a="http://schemas.openxmlformats.org/drawingml/2006/main">
            <a:srgbClr val="333399"/>
          </a:solidFill>
          <a:ln xmlns:a="http://schemas.openxmlformats.org/drawingml/2006/main" w="11430">
            <a:solidFill>
              <a:srgbClr val="6262D9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6"/>
          <a:fontRef xmlns:a="http://schemas.openxmlformats.org/drawingml/2006/main" idx="major"/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defRPr sz="1950" b="1">
                <a:solidFill>
                  <a:srgbClr val="FFFFFF"/>
                </a:solidFill>
              </a:defRPr>
            </a:pPr>
            <a:r>
              <a:rPr sz="1950" b="1">
                <a:solidFill>
                  <a:srgbClr val="FFFFFF"/>
                </a:solidFill>
              </a:rPr>
              <a:t>One Connected</a:t>
            </a:r>
          </a:p>
          <a:p xmlns:a="http://schemas.openxmlformats.org/drawingml/2006/main">
            <a:pPr algn="ctr">
              <a:defRPr sz="1950" b="1">
                <a:solidFill>
                  <a:srgbClr val="FFFFFF"/>
                </a:solidFill>
              </a:defRPr>
            </a:pPr>
            <a:r>
              <a:rPr sz="1950" b="1">
                <a:solidFill>
                  <a:srgbClr val="FFFFFF"/>
                </a:solidFill>
              </a:rPr>
              <a:t>Care Layer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56D8052D-761A-416C-BACA-5A237564EF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2500" y="2333625"/>
            <a:ext cx="2428875" cy="838200"/>
          </a:xfrm>
          <a:prstGeom xmlns:a="http://schemas.openxmlformats.org/drawingml/2006/main" prst="roundRect">
            <a:avLst>
              <a:gd name="adj" fmla="val 18182"/>
            </a:avLst>
          </a:prstGeom>
          <a:solidFill xmlns:a="http://schemas.openxmlformats.org/drawingml/2006/main">
            <a:srgbClr val="1A2140"/>
          </a:solidFill>
          <a:ln xmlns:a="http://schemas.openxmlformats.org/drawingml/2006/main" w="9525">
            <a:solidFill>
              <a:srgbClr val="343B66"/>
            </a:solidFill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defRPr sz="1500" b="1">
                <a:solidFill>
                  <a:srgbClr val="FFFFFF"/>
                </a:solidFill>
              </a:defRPr>
            </a:pPr>
            <a:r>
              <a:rPr sz="1500" b="1">
                <a:solidFill>
                  <a:srgbClr val="FFFFFF"/>
                </a:solidFill>
              </a:rPr>
              <a:t>Patients &amp; dependents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1AB29440-29C6-47D4-80E0-3344309DC8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71875" y="1952625"/>
            <a:ext cx="2476500" cy="838200"/>
          </a:xfrm>
          <a:prstGeom xmlns:a="http://schemas.openxmlformats.org/drawingml/2006/main" prst="roundRect">
            <a:avLst>
              <a:gd name="adj" fmla="val 18182"/>
            </a:avLst>
          </a:prstGeom>
          <a:solidFill xmlns:a="http://schemas.openxmlformats.org/drawingml/2006/main">
            <a:srgbClr val="1A2140"/>
          </a:solidFill>
          <a:ln xmlns:a="http://schemas.openxmlformats.org/drawingml/2006/main" w="9525">
            <a:solidFill>
              <a:srgbClr val="343B66"/>
            </a:solidFill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defRPr sz="1500" b="1">
                <a:solidFill>
                  <a:srgbClr val="FFFFFF"/>
                </a:solidFill>
              </a:defRPr>
            </a:pPr>
            <a:r>
              <a:rPr sz="1500" b="1">
                <a:solidFill>
                  <a:srgbClr val="FFFFFF"/>
                </a:solidFill>
              </a:rPr>
              <a:t>Providers &amp; in-house professionals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23FCF30F-C896-4F80-B76A-49B1DF1F52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43750" y="2333625"/>
            <a:ext cx="2428875" cy="838200"/>
          </a:xfrm>
          <a:prstGeom xmlns:a="http://schemas.openxmlformats.org/drawingml/2006/main" prst="roundRect">
            <a:avLst>
              <a:gd name="adj" fmla="val 18182"/>
            </a:avLst>
          </a:prstGeom>
          <a:solidFill xmlns:a="http://schemas.openxmlformats.org/drawingml/2006/main">
            <a:srgbClr val="1A2140"/>
          </a:solidFill>
          <a:ln xmlns:a="http://schemas.openxmlformats.org/drawingml/2006/main" w="9525">
            <a:solidFill>
              <a:srgbClr val="343B66"/>
            </a:solidFill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defRPr sz="1500" b="1">
                <a:solidFill>
                  <a:srgbClr val="FFFFFF"/>
                </a:solidFill>
              </a:defRPr>
            </a:pPr>
            <a:r>
              <a:rPr sz="1500" b="1">
                <a:solidFill>
                  <a:srgbClr val="FFFFFF"/>
                </a:solidFill>
              </a:rPr>
              <a:t>Hospitals &amp; clinics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08C72429-35D0-4F1D-8B80-45FBA161DC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24875" y="3857625"/>
            <a:ext cx="2190750" cy="781050"/>
          </a:xfrm>
          <a:prstGeom xmlns:a="http://schemas.openxmlformats.org/drawingml/2006/main" prst="roundRect">
            <a:avLst>
              <a:gd name="adj" fmla="val 19512"/>
            </a:avLst>
          </a:prstGeom>
          <a:solidFill xmlns:a="http://schemas.openxmlformats.org/drawingml/2006/main">
            <a:srgbClr val="1A2140"/>
          </a:solidFill>
          <a:ln xmlns:a="http://schemas.openxmlformats.org/drawingml/2006/main" w="9525">
            <a:solidFill>
              <a:srgbClr val="343B66"/>
            </a:solidFill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defRPr sz="1500" b="1">
                <a:solidFill>
                  <a:srgbClr val="FFFFFF"/>
                </a:solidFill>
              </a:defRPr>
            </a:pPr>
            <a:r>
              <a:rPr sz="1500" b="1">
                <a:solidFill>
                  <a:srgbClr val="FFFFFF"/>
                </a:solidFill>
              </a:rPr>
              <a:t>Pharmacies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9BE81062-29A0-4458-8BAE-784283DE88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29000" y="4762500"/>
            <a:ext cx="2667000" cy="781050"/>
          </a:xfrm>
          <a:prstGeom xmlns:a="http://schemas.openxmlformats.org/drawingml/2006/main" prst="roundRect">
            <a:avLst>
              <a:gd name="adj" fmla="val 19512"/>
            </a:avLst>
          </a:prstGeom>
          <a:solidFill xmlns:a="http://schemas.openxmlformats.org/drawingml/2006/main">
            <a:srgbClr val="1A2140"/>
          </a:solidFill>
          <a:ln xmlns:a="http://schemas.openxmlformats.org/drawingml/2006/main" w="9525">
            <a:solidFill>
              <a:srgbClr val="343B66"/>
            </a:solidFill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defRPr sz="1500" b="1">
                <a:solidFill>
                  <a:srgbClr val="FFFFFF"/>
                </a:solidFill>
              </a:defRPr>
            </a:pPr>
            <a:r>
              <a:rPr sz="1500" b="1">
                <a:solidFill>
                  <a:srgbClr val="FFFFFF"/>
                </a:solidFill>
              </a:rPr>
              <a:t>Records, payments, AI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B6F6E4DC-5D74-4EA1-A493-0DB991BF0B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095500" y="5810250"/>
            <a:ext cx="800100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ctr">
              <a:defRPr sz="1500" b="0">
                <a:solidFill>
                  <a:srgbClr val="C9D1E8"/>
                </a:solidFill>
              </a:defRPr>
            </a:pPr>
            <a:r>
              <a:rPr sz="1500" b="0">
                <a:solidFill>
                  <a:srgbClr val="C9D1E8"/>
                </a:solidFill>
              </a:rPr>
              <a:t>Every care interaction becomes easier to coordinate because access, records, payments, and operations sit on the same layer.</a:t>
            </a:r>
          </a:p>
        </p:txBody>
      </p:sp>
      <p:pic>
        <p:nvPicPr>
          <p:cNvPr id="4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c9a9505cd2949a0"/>
          <a:stretch xmlns:a="http://schemas.openxmlformats.org/drawingml/2006/main"/>
        </p:blipFill>
        <p:spPr>
          <a:xfrm xmlns:a="http://schemas.openxmlformats.org/drawingml/2006/main">
            <a:off x="685800" y="6241489"/>
            <a:ext cx="161925" cy="337673"/>
          </a:xfrm>
          <a:prstGeom xmlns:a="http://schemas.openxmlformats.org/drawingml/2006/main" prst="rect">
            <a:avLst/>
          </a:prstGeom>
        </p:spPr>
      </p:pic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B9B33829-2310-4438-86DD-C8A88A92CB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2500" y="6343650"/>
            <a:ext cx="2667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C9D1E8"/>
                </a:solidFill>
              </a:defRPr>
            </a:pPr>
            <a:r>
              <a:rPr sz="1200" b="1">
                <a:solidFill>
                  <a:srgbClr val="C9D1E8"/>
                </a:solidFill>
              </a:rPr>
              <a:t>www.imanimed.com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562E258E-2D9F-49EE-9AA1-AF2C874CD4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620250" y="6343650"/>
            <a:ext cx="1905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76809B"/>
                </a:solidFill>
              </a:defRPr>
            </a:pPr>
            <a:r>
              <a:rPr sz="975" b="0">
                <a:solidFill>
                  <a:srgbClr val="76809B"/>
                </a:solidFill>
              </a:rPr>
              <a:t>Confidential funding deck</a:t>
            </a:r>
          </a:p>
        </p:txBody>
      </p:sp>
    </p:spTree>
    <p:extLst>
      <p:ext uri="{BB962C8B-B14F-4D97-AF65-F5344CB8AC3E}">
        <p14:creationId xmlns:p14="http://schemas.microsoft.com/office/powerpoint/2010/main" val="1518358607"/>
      </p:ext>
    </p:extLst>
  </p:cSld>
</p:sld>
</file>

<file path=ppt/slides/slide6.xml><?xml version="1.0" encoding="utf-8"?>
<p:sld xmlns:p="http://schemas.openxmlformats.org/presentationml/2006/main">
  <p:cSld>
    <p:bg>
      <p:bgPr>
        <a:solidFill xmlns:a="http://schemas.openxmlformats.org/drawingml/2006/main">
          <a:srgbClr val="FFFF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0ba77144f1b4816"/>
          <a:stretch xmlns:a="http://schemas.openxmlformats.org/drawingml/2006/main"/>
        </p:blipFill>
        <p:spPr>
          <a:xfrm xmlns:a="http://schemas.openxmlformats.org/drawingml/2006/main">
            <a:off x="8874162" y="285750"/>
            <a:ext cx="2635176" cy="55245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1C41826E-A028-4673-A9FF-47E855973C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00050"/>
            <a:ext cx="3429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00C2A8"/>
                </a:solidFill>
              </a:defRPr>
            </a:pPr>
            <a:r>
              <a:rPr sz="1050" b="1">
                <a:solidFill>
                  <a:srgbClr val="00C2A8"/>
                </a:solidFill>
              </a:rPr>
              <a:t>PRODUCT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09E0B9D6-9F1B-497A-B975-F8CE9730FC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371475"/>
            <a:ext cx="47625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C2A8"/>
          </a:solidFill>
          <a:ln xmlns:a="http://schemas.openxmlformats.org/drawingml/2006/main" w="0">
            <a:solidFill>
              <a:srgbClr val="00C2A8"/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5836856E-8291-47F7-8C29-9F33D79D56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819150"/>
            <a:ext cx="9334500" cy="857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3150" b="1">
                <a:solidFill>
                  <a:srgbClr val="111827"/>
                </a:solidFill>
              </a:defRPr>
            </a:pPr>
            <a:r>
              <a:rPr sz="3150" b="1">
                <a:solidFill>
                  <a:srgbClr val="111827"/>
                </a:solidFill>
              </a:rPr>
              <a:t>Full-stack healthcare platform.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1CD3D95A-52DA-4E06-ADB1-CC7D5D2B96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638300"/>
            <a:ext cx="87630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667085"/>
                </a:solidFill>
              </a:defRPr>
            </a:pPr>
            <a:r>
              <a:rPr sz="1500" b="0">
                <a:solidFill>
                  <a:srgbClr val="667085"/>
                </a:solidFill>
              </a:rPr>
              <a:t>Imani can start with one workflow and expand into an integrated care operating system.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A1401A13-A1FC-4EDC-9317-65B2F52A95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2286000"/>
            <a:ext cx="3238500" cy="1428750"/>
          </a:xfrm>
          <a:prstGeom xmlns:a="http://schemas.openxmlformats.org/drawingml/2006/main" prst="roundRect">
            <a:avLst>
              <a:gd name="adj" fmla="val 10667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1430">
            <a:solidFill>
              <a:srgbClr val="E5E7F6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6FD28909-9402-48DF-93B2-FD10E3781F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" y="2514600"/>
            <a:ext cx="27432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111827"/>
                </a:solidFill>
              </a:defRPr>
            </a:pPr>
            <a:r>
              <a:rPr sz="1800" b="1">
                <a:solidFill>
                  <a:srgbClr val="111827"/>
                </a:solidFill>
              </a:rPr>
              <a:t>Family subscriptions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A006E17B-1413-40C8-89FB-B9487CFB0B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" y="2933700"/>
            <a:ext cx="2743200" cy="590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667085"/>
                </a:solidFill>
              </a:defRPr>
            </a:pPr>
            <a:r>
              <a:rPr sz="1125" b="0">
                <a:solidFill>
                  <a:srgbClr val="667085"/>
                </a:solidFill>
              </a:rPr>
              <a:t>Primary subscriber + dependents, shared quota, reminders, care visibility, telehealth and visits.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E5584FFB-8413-4A20-ABAC-4341DE18A3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19600" y="2286000"/>
            <a:ext cx="3238500" cy="1428750"/>
          </a:xfrm>
          <a:prstGeom xmlns:a="http://schemas.openxmlformats.org/drawingml/2006/main" prst="roundRect">
            <a:avLst>
              <a:gd name="adj" fmla="val 10667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1430">
            <a:solidFill>
              <a:srgbClr val="E5E7F6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78005D73-C7F0-4ABF-BEE4-639C689A0C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67250" y="2514600"/>
            <a:ext cx="27432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111827"/>
                </a:solidFill>
              </a:defRPr>
            </a:pPr>
            <a:r>
              <a:rPr sz="1800" b="1">
                <a:solidFill>
                  <a:srgbClr val="111827"/>
                </a:solidFill>
              </a:rPr>
              <a:t>Provider network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2A27CA06-96E9-420D-8C41-172DC0E87E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67250" y="2933700"/>
            <a:ext cx="2743200" cy="590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667085"/>
                </a:solidFill>
              </a:defRPr>
            </a:pPr>
            <a:r>
              <a:rPr sz="1125" b="0">
                <a:solidFill>
                  <a:srgbClr val="667085"/>
                </a:solidFill>
              </a:rPr>
              <a:t>Standalone professionals, in-house professionals, scheduling, availability, patient lists, appointments.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F04F2D90-7130-45B6-81FE-1F807C2906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53400" y="2286000"/>
            <a:ext cx="3238500" cy="1428750"/>
          </a:xfrm>
          <a:prstGeom xmlns:a="http://schemas.openxmlformats.org/drawingml/2006/main" prst="roundRect">
            <a:avLst>
              <a:gd name="adj" fmla="val 10667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1430">
            <a:solidFill>
              <a:srgbClr val="E5E7F6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6BD3B34E-5675-4A4A-A15A-7B5D3CB89B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01050" y="2514600"/>
            <a:ext cx="27432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111827"/>
                </a:solidFill>
              </a:defRPr>
            </a:pPr>
            <a:r>
              <a:rPr sz="1800" b="1">
                <a:solidFill>
                  <a:srgbClr val="111827"/>
                </a:solidFill>
              </a:rPr>
              <a:t>HMS for hospitals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2A9845DF-AFEB-4F15-BEE7-A481CE1B82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01050" y="2933700"/>
            <a:ext cx="2743200" cy="590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667085"/>
                </a:solidFill>
              </a:defRPr>
            </a:pPr>
            <a:r>
              <a:rPr sz="1125" b="0">
                <a:solidFill>
                  <a:srgbClr val="667085"/>
                </a:solidFill>
              </a:rPr>
              <a:t>Admissions, rooms, beds, EMR, billing, invoices, staff, services, lab orders, prescriptions.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8B5D6063-2864-41A0-87CC-8ED5CC1313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095750"/>
            <a:ext cx="3238500" cy="1428750"/>
          </a:xfrm>
          <a:prstGeom xmlns:a="http://schemas.openxmlformats.org/drawingml/2006/main" prst="roundRect">
            <a:avLst>
              <a:gd name="adj" fmla="val 10667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1430">
            <a:solidFill>
              <a:srgbClr val="E5E7F6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6B650BFF-5C57-4C1B-A9AD-91069599BF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" y="4324350"/>
            <a:ext cx="27432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111827"/>
                </a:solidFill>
              </a:defRPr>
            </a:pPr>
            <a:r>
              <a:rPr sz="1800" b="1">
                <a:solidFill>
                  <a:srgbClr val="111827"/>
                </a:solidFill>
              </a:rPr>
              <a:t>PMS for pharmacies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A5FA0BE5-45C3-4B1A-BFDC-12861D3E68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" y="4743450"/>
            <a:ext cx="2743200" cy="590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667085"/>
                </a:solidFill>
              </a:defRPr>
            </a:pPr>
            <a:r>
              <a:rPr sz="1125" b="0">
                <a:solidFill>
                  <a:srgbClr val="667085"/>
                </a:solidFill>
              </a:rPr>
              <a:t>Drug inventory, dispensing, POS sales, prescription fulfillment, purchase orders, revenue history.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66589F5B-13D5-4F28-8A56-D53FA7E75C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19600" y="4095750"/>
            <a:ext cx="3238500" cy="1428750"/>
          </a:xfrm>
          <a:prstGeom xmlns:a="http://schemas.openxmlformats.org/drawingml/2006/main" prst="roundRect">
            <a:avLst>
              <a:gd name="adj" fmla="val 10667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1430">
            <a:solidFill>
              <a:srgbClr val="E5E7F6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3F71564E-606B-40FC-A8A6-10C03AB164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67250" y="4324350"/>
            <a:ext cx="27432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111827"/>
                </a:solidFill>
              </a:defRPr>
            </a:pPr>
            <a:r>
              <a:rPr sz="1800" b="1">
                <a:solidFill>
                  <a:srgbClr val="111827"/>
                </a:solidFill>
              </a:rPr>
              <a:t>Payments layer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BD0A3371-8D09-4F88-AD2F-6664AFF61C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67250" y="4743450"/>
            <a:ext cx="2743200" cy="590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667085"/>
                </a:solidFill>
              </a:defRPr>
            </a:pPr>
            <a:r>
              <a:rPr sz="1125" b="0">
                <a:solidFill>
                  <a:srgbClr val="667085"/>
                </a:solidFill>
              </a:rPr>
              <a:t>Wallets, invoices, Paystack, Stripe, renewal tracking, receipts, refunds, provider/facility settlement.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BCECF065-2908-4DFB-A5B1-4F35936970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53400" y="4095750"/>
            <a:ext cx="3238500" cy="1428750"/>
          </a:xfrm>
          <a:prstGeom xmlns:a="http://schemas.openxmlformats.org/drawingml/2006/main" prst="roundRect">
            <a:avLst>
              <a:gd name="adj" fmla="val 10667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1430">
            <a:solidFill>
              <a:srgbClr val="E5E7F6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E5F4EA31-E778-40F2-875D-DC6610CBCA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01050" y="4324350"/>
            <a:ext cx="27432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111827"/>
                </a:solidFill>
              </a:defRPr>
            </a:pPr>
            <a:r>
              <a:rPr sz="1800" b="1">
                <a:solidFill>
                  <a:srgbClr val="111827"/>
                </a:solidFill>
              </a:rPr>
              <a:t>AI clinical layer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F1B23CCE-4B50-4A33-B0EB-CAA2193AC3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01050" y="4743450"/>
            <a:ext cx="2743200" cy="590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667085"/>
                </a:solidFill>
              </a:defRPr>
            </a:pPr>
            <a:r>
              <a:rPr sz="1125" b="0">
                <a:solidFill>
                  <a:srgbClr val="667085"/>
                </a:solidFill>
              </a:rPr>
              <a:t>AI scribe, recordings, transcription downloads, SOAP notes, and documentation support.</a:t>
            </a:r>
          </a:p>
        </p:txBody>
      </p:sp>
      <p:pic>
        <p:nvPicPr>
          <p:cNvPr id="5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a32788afa8f4ca5"/>
          <a:stretch xmlns:a="http://schemas.openxmlformats.org/drawingml/2006/main"/>
        </p:blipFill>
        <p:spPr>
          <a:xfrm xmlns:a="http://schemas.openxmlformats.org/drawingml/2006/main">
            <a:off x="685800" y="6241489"/>
            <a:ext cx="161925" cy="337673"/>
          </a:xfrm>
          <a:prstGeom xmlns:a="http://schemas.openxmlformats.org/drawingml/2006/main" prst="rect">
            <a:avLst/>
          </a:prstGeom>
        </p:spPr>
      </p:pic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45AF5187-77E7-4A6C-96BC-DE226BF41B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2500" y="6343650"/>
            <a:ext cx="2667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333399"/>
                </a:solidFill>
              </a:defRPr>
            </a:pPr>
            <a:r>
              <a:rPr sz="1200" b="1">
                <a:solidFill>
                  <a:srgbClr val="333399"/>
                </a:solidFill>
              </a:rPr>
              <a:t>www.imanimed.com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93E9E6F2-ABD7-4BD3-B5E4-8BED42970F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620250" y="6343650"/>
            <a:ext cx="1905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98A2B3"/>
                </a:solidFill>
              </a:defRPr>
            </a:pPr>
            <a:r>
              <a:rPr sz="975" b="0">
                <a:solidFill>
                  <a:srgbClr val="98A2B3"/>
                </a:solidFill>
              </a:rPr>
              <a:t>Confidential funding deck</a:t>
            </a:r>
          </a:p>
        </p:txBody>
      </p:sp>
    </p:spTree>
    <p:extLst>
      <p:ext uri="{BB962C8B-B14F-4D97-AF65-F5344CB8AC3E}">
        <p14:creationId xmlns:p14="http://schemas.microsoft.com/office/powerpoint/2010/main" val="2034795802"/>
      </p:ext>
    </p:extLst>
  </p:cSld>
</p:sld>
</file>

<file path=ppt/slides/slide7.xml><?xml version="1.0" encoding="utf-8"?>
<p:sld xmlns:p="http://schemas.openxmlformats.org/presentationml/2006/main">
  <p:cSld>
    <p:bg>
      <p:bgPr>
        <a:solidFill xmlns:a="http://schemas.openxmlformats.org/drawingml/2006/main">
          <a:srgbClr val="F4F6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4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c6056bae60d4065"/>
          <a:stretch xmlns:a="http://schemas.openxmlformats.org/drawingml/2006/main"/>
        </p:blipFill>
        <p:spPr>
          <a:xfrm xmlns:a="http://schemas.openxmlformats.org/drawingml/2006/main">
            <a:off x="8874162" y="285750"/>
            <a:ext cx="2635176" cy="55245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D509E184-5BB3-4A05-B49F-3AF152FE68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00050"/>
            <a:ext cx="3429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00C2A8"/>
                </a:solidFill>
              </a:defRPr>
            </a:pPr>
            <a:r>
              <a:rPr sz="1050" b="1">
                <a:solidFill>
                  <a:srgbClr val="00C2A8"/>
                </a:solidFill>
              </a:rPr>
              <a:t>PRODUCT PROOF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54FADA4D-DEC3-4183-A7A6-07ABFC6FA1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371475"/>
            <a:ext cx="47625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C2A8"/>
          </a:solidFill>
          <a:ln xmlns:a="http://schemas.openxmlformats.org/drawingml/2006/main" w="0">
            <a:solidFill>
              <a:srgbClr val="00C2A8"/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8D40C5F3-DFED-4216-B11C-8FB059157F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819150"/>
            <a:ext cx="9334500" cy="857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3150" b="1">
                <a:solidFill>
                  <a:srgbClr val="111827"/>
                </a:solidFill>
              </a:defRPr>
            </a:pPr>
            <a:r>
              <a:rPr sz="3150" b="1">
                <a:solidFill>
                  <a:srgbClr val="111827"/>
                </a:solidFill>
              </a:rPr>
              <a:t>Real product surfaces across the care journey.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63DC71D0-E4E2-43B5-892D-2C2409977B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638300"/>
            <a:ext cx="87630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667085"/>
                </a:solidFill>
              </a:defRPr>
            </a:pPr>
            <a:r>
              <a:rPr sz="1500" b="0">
                <a:solidFill>
                  <a:srgbClr val="667085"/>
                </a:solidFill>
              </a:rPr>
              <a:t>The platform already spans patient subscriptions, professional visits, hospital operations, pharmacy sales, and AI documentation.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BD517294-DFE9-4ECB-B318-2579138139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2305050"/>
            <a:ext cx="4914900" cy="2724150"/>
          </a:xfrm>
          <a:prstGeom xmlns:a="http://schemas.openxmlformats.org/drawingml/2006/main" prst="roundRect">
            <a:avLst>
              <a:gd name="adj" fmla="val 5594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0478">
            <a:solidFill>
              <a:srgbClr val="E5E7F6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pic>
        <p:nvPicPr>
          <p:cNvPr id="3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317609bb9ac4054"/>
          <a:srcRect xmlns:a="http://schemas.openxmlformats.org/drawingml/2006/main" l="0" t="2647" r="0" b="264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66750" y="2381250"/>
            <a:ext cx="4762500" cy="2571750"/>
          </a:xfrm>
          <a:prstGeom xmlns:a="http://schemas.openxmlformats.org/drawingml/2006/main" prst="roundRect">
            <a:avLst>
              <a:gd name="adj" fmla="val 4444"/>
            </a:avLst>
          </a:prstGeom>
        </p:spPr>
      </p:pic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1FBFD5FD-D0E7-4714-A99E-F27D538F81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81675" y="2305050"/>
            <a:ext cx="1533525" cy="3152775"/>
          </a:xfrm>
          <a:prstGeom xmlns:a="http://schemas.openxmlformats.org/drawingml/2006/main" prst="roundRect">
            <a:avLst>
              <a:gd name="adj" fmla="val 993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0478">
            <a:solidFill>
              <a:srgbClr val="E5E7F6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pic>
        <p:nvPicPr>
          <p:cNvPr id="3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0d5c398c3c7c4b00"/>
          <a:srcRect xmlns:a="http://schemas.openxmlformats.org/drawingml/2006/main" l="191" t="0" r="191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5857875" y="2381250"/>
            <a:ext cx="1381125" cy="3000375"/>
          </a:xfrm>
          <a:prstGeom xmlns:a="http://schemas.openxmlformats.org/drawingml/2006/main" prst="roundRect">
            <a:avLst>
              <a:gd name="adj" fmla="val 8276"/>
            </a:avLst>
          </a:prstGeom>
        </p:spPr>
      </p:pic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F05BDB0A-723B-4E34-A646-CBB2DDE533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00925" y="2305050"/>
            <a:ext cx="1533525" cy="3152775"/>
          </a:xfrm>
          <a:prstGeom xmlns:a="http://schemas.openxmlformats.org/drawingml/2006/main" prst="roundRect">
            <a:avLst>
              <a:gd name="adj" fmla="val 993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0478">
            <a:solidFill>
              <a:srgbClr val="E5E7F6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pic>
        <p:nvPicPr>
          <p:cNvPr id="34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495fab149d8419f"/>
          <a:srcRect xmlns:a="http://schemas.openxmlformats.org/drawingml/2006/main" l="191" t="0" r="191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477125" y="2381250"/>
            <a:ext cx="1381125" cy="3000375"/>
          </a:xfrm>
          <a:prstGeom xmlns:a="http://schemas.openxmlformats.org/drawingml/2006/main" prst="roundRect">
            <a:avLst>
              <a:gd name="adj" fmla="val 8276"/>
            </a:avLst>
          </a:prstGeom>
        </p:spPr>
      </p:pic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7BCF7221-12E8-4F9A-809E-BD2B4D0A88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63050" y="2305050"/>
            <a:ext cx="2343150" cy="1390650"/>
          </a:xfrm>
          <a:prstGeom xmlns:a="http://schemas.openxmlformats.org/drawingml/2006/main" prst="roundRect">
            <a:avLst>
              <a:gd name="adj" fmla="val 10959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0478">
            <a:solidFill>
              <a:srgbClr val="E5E7F6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042d7b089484646"/>
          <a:srcRect xmlns:a="http://schemas.openxmlformats.org/drawingml/2006/main" l="0" t="333" r="0" b="33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9239250" y="2381250"/>
            <a:ext cx="2190750" cy="1238250"/>
          </a:xfrm>
          <a:prstGeom xmlns:a="http://schemas.openxmlformats.org/drawingml/2006/main" prst="roundRect">
            <a:avLst>
              <a:gd name="adj" fmla="val 9231"/>
            </a:avLst>
          </a:prstGeom>
        </p:spPr>
      </p:pic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C4602030-C551-46F0-AF99-30CC1272E7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63050" y="4067175"/>
            <a:ext cx="2343150" cy="1390650"/>
          </a:xfrm>
          <a:prstGeom xmlns:a="http://schemas.openxmlformats.org/drawingml/2006/main" prst="roundRect">
            <a:avLst>
              <a:gd name="adj" fmla="val 10959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0478">
            <a:solidFill>
              <a:srgbClr val="E5E7F6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385c467c14f4b98"/>
          <a:srcRect xmlns:a="http://schemas.openxmlformats.org/drawingml/2006/main" l="259" t="0" r="259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9239250" y="4143375"/>
            <a:ext cx="2190750" cy="1238250"/>
          </a:xfrm>
          <a:prstGeom xmlns:a="http://schemas.openxmlformats.org/drawingml/2006/main" prst="roundRect">
            <a:avLst>
              <a:gd name="adj" fmla="val 9231"/>
            </a:avLst>
          </a:prstGeom>
        </p:spPr>
      </p:pic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420CC397-4206-4F03-879C-5FF5ABF68D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24550" y="5619750"/>
            <a:ext cx="1257300" cy="3238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333399"/>
          </a:solidFill>
          <a:ln xmlns:a="http://schemas.openxmlformats.org/drawingml/2006/main" w="0">
            <a:solidFill>
              <a:srgbClr val="333399"/>
            </a:solidFill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FamilyCare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2120672A-DB28-4F3E-AF3A-ADFCBF651D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05700" y="5619750"/>
            <a:ext cx="1390650" cy="3238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333399"/>
          </a:solidFill>
          <a:ln xmlns:a="http://schemas.openxmlformats.org/drawingml/2006/main" w="0">
            <a:solidFill>
              <a:srgbClr val="333399"/>
            </a:solidFill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Visit booking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2CFB2AC0-C54C-423E-881D-FA1E64FD0A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3733800"/>
            <a:ext cx="1333500" cy="3238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333399"/>
          </a:solidFill>
          <a:ln xmlns:a="http://schemas.openxmlformats.org/drawingml/2006/main" w="0">
            <a:solidFill>
              <a:srgbClr val="333399"/>
            </a:solidFill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Pharmacy POS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F84C81C3-3007-40DA-B277-119D7E96ED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44025" y="5495925"/>
            <a:ext cx="1066800" cy="3238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333399"/>
          </a:solidFill>
          <a:ln xmlns:a="http://schemas.openxmlformats.org/drawingml/2006/main" w="0">
            <a:solidFill>
              <a:srgbClr val="333399"/>
            </a:solidFill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AI Scribe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F0CF3D54-C834-4B7F-9E9D-01E54E04C7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5600700"/>
            <a:ext cx="44767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333399"/>
                </a:solidFill>
              </a:defRPr>
            </a:pPr>
            <a:r>
              <a:rPr sz="1350" b="1">
                <a:solidFill>
                  <a:srgbClr val="333399"/>
                </a:solidFill>
              </a:rPr>
              <a:t>A connected product system for family care, clinical workflows, facility operations, pharmacy, payments, and AI documentation.</a:t>
            </a:r>
          </a:p>
        </p:txBody>
      </p:sp>
      <p:pic>
        <p:nvPicPr>
          <p:cNvPr id="44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c07dbc32beb4a85"/>
          <a:stretch xmlns:a="http://schemas.openxmlformats.org/drawingml/2006/main"/>
        </p:blipFill>
        <p:spPr>
          <a:xfrm xmlns:a="http://schemas.openxmlformats.org/drawingml/2006/main">
            <a:off x="685800" y="6241489"/>
            <a:ext cx="161925" cy="337673"/>
          </a:xfrm>
          <a:prstGeom xmlns:a="http://schemas.openxmlformats.org/drawingml/2006/main" prst="rect">
            <a:avLst/>
          </a:prstGeom>
        </p:spPr>
      </p:pic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7D5ECFAA-17BF-4BF6-AE49-177C01EAD3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2500" y="6343650"/>
            <a:ext cx="2667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333399"/>
                </a:solidFill>
              </a:defRPr>
            </a:pPr>
            <a:r>
              <a:rPr sz="1200" b="1">
                <a:solidFill>
                  <a:srgbClr val="333399"/>
                </a:solidFill>
              </a:rPr>
              <a:t>www.imanimed.com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9DD09651-80BF-456C-85F3-D65E21FD78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620250" y="6343650"/>
            <a:ext cx="1905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98A2B3"/>
                </a:solidFill>
              </a:defRPr>
            </a:pPr>
            <a:r>
              <a:rPr sz="975" b="0">
                <a:solidFill>
                  <a:srgbClr val="98A2B3"/>
                </a:solidFill>
              </a:rPr>
              <a:t>Confidential funding deck</a:t>
            </a:r>
          </a:p>
        </p:txBody>
      </p:sp>
    </p:spTree>
    <p:extLst>
      <p:ext uri="{BB962C8B-B14F-4D97-AF65-F5344CB8AC3E}">
        <p14:creationId xmlns:p14="http://schemas.microsoft.com/office/powerpoint/2010/main" val="2119509690"/>
      </p:ext>
    </p:extLst>
  </p:cSld>
</p:sld>
</file>

<file path=ppt/slides/slide8.xml><?xml version="1.0" encoding="utf-8"?>
<p:sld xmlns:p="http://schemas.openxmlformats.org/presentationml/2006/main">
  <p:cSld>
    <p:bg>
      <p:bgPr>
        <a:solidFill xmlns:a="http://schemas.openxmlformats.org/drawingml/2006/main">
          <a:srgbClr val="F4F6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9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ba63855da0f450f"/>
          <a:stretch xmlns:a="http://schemas.openxmlformats.org/drawingml/2006/main"/>
        </p:blipFill>
        <p:spPr>
          <a:xfrm xmlns:a="http://schemas.openxmlformats.org/drawingml/2006/main">
            <a:off x="8874162" y="285750"/>
            <a:ext cx="2635176" cy="55245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E38DF550-A8A9-45A0-A719-1105DD67F9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00050"/>
            <a:ext cx="3429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00C2A8"/>
                </a:solidFill>
              </a:defRPr>
            </a:pPr>
            <a:r>
              <a:rPr sz="1050" b="1">
                <a:solidFill>
                  <a:srgbClr val="00C2A8"/>
                </a:solidFill>
              </a:rPr>
              <a:t>WEDGE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4770C604-EA9F-4A44-8518-3C390DF3A7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371475"/>
            <a:ext cx="47625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C2A8"/>
          </a:solidFill>
          <a:ln xmlns:a="http://schemas.openxmlformats.org/drawingml/2006/main" w="0">
            <a:solidFill>
              <a:srgbClr val="00C2A8"/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BC1B0F85-EB61-43D1-9A48-9DDD67BFB5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819150"/>
            <a:ext cx="9334500" cy="857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3150" b="1">
                <a:solidFill>
                  <a:srgbClr val="111827"/>
                </a:solidFill>
              </a:defRPr>
            </a:pPr>
            <a:r>
              <a:rPr sz="3150" b="1">
                <a:solidFill>
                  <a:srgbClr val="111827"/>
                </a:solidFill>
              </a:rPr>
              <a:t>Diaspora family care is the wedge.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E6535FE5-44BB-40A9-95C3-B9ECB88B90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638300"/>
            <a:ext cx="87630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667085"/>
                </a:solidFill>
              </a:defRPr>
            </a:pPr>
            <a:r>
              <a:rPr sz="1500" b="0">
                <a:solidFill>
                  <a:srgbClr val="667085"/>
                </a:solidFill>
              </a:rPr>
              <a:t>Nigerians abroad already pay for care at home. Imani gives them a trusted way to coordinate and monitor that care.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DE351A4E-1C61-4D26-9102-62AD4248C8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2571750"/>
            <a:ext cx="3048000" cy="2190750"/>
          </a:xfrm>
          <a:prstGeom xmlns:a="http://schemas.openxmlformats.org/drawingml/2006/main" prst="roundRect">
            <a:avLst>
              <a:gd name="adj" fmla="val 6957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1430">
            <a:solidFill>
              <a:srgbClr val="E5E7F6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E1BC648B-B5FE-4E36-8863-6B92FF23AF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" y="2800350"/>
            <a:ext cx="25527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111827"/>
                </a:solidFill>
              </a:defRPr>
            </a:pPr>
            <a:r>
              <a:rPr sz="1800" b="1">
                <a:solidFill>
                  <a:srgbClr val="111827"/>
                </a:solidFill>
              </a:rPr>
              <a:t>Primary subscriber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FE2C8036-DDB1-43A9-9A06-F69F83523B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" y="3219450"/>
            <a:ext cx="2552700" cy="1352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667085"/>
                </a:solidFill>
              </a:defRPr>
            </a:pPr>
            <a:r>
              <a:rPr sz="1275" b="0">
                <a:solidFill>
                  <a:srgbClr val="667085"/>
                </a:solidFill>
              </a:rPr>
              <a:t>Lives anywhere in the world, pays for a plan, manages dependents, receives care updates, and books services remotely.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B1D222D8-A494-4D87-A2E2-DF2C1135B4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72000" y="2571750"/>
            <a:ext cx="3048000" cy="2190750"/>
          </a:xfrm>
          <a:prstGeom xmlns:a="http://schemas.openxmlformats.org/drawingml/2006/main" prst="roundRect">
            <a:avLst>
              <a:gd name="adj" fmla="val 6957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1430">
            <a:solidFill>
              <a:srgbClr val="E5E7F6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F6B32DAB-9041-4DDB-AA2B-1103DD6963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19650" y="2800350"/>
            <a:ext cx="25527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111827"/>
                </a:solidFill>
              </a:defRPr>
            </a:pPr>
            <a:r>
              <a:rPr sz="1800" b="1">
                <a:solidFill>
                  <a:srgbClr val="111827"/>
                </a:solidFill>
              </a:rPr>
              <a:t>Dependents in Nigeria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1E553EFA-3654-470F-AAF9-3A3358AC84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19650" y="3219450"/>
            <a:ext cx="2552700" cy="1352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667085"/>
                </a:solidFill>
              </a:defRPr>
            </a:pPr>
            <a:r>
              <a:rPr sz="1275" b="0">
                <a:solidFill>
                  <a:srgbClr val="667085"/>
                </a:solidFill>
              </a:rPr>
              <a:t>Parents, children, siblings, and relatives access telehealth, home visits, records, tests, prescriptions, and follow-up.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5A2A1E35-F124-4F8B-BD8E-4BC5FBD4C5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86750" y="2571750"/>
            <a:ext cx="3048000" cy="2190750"/>
          </a:xfrm>
          <a:prstGeom xmlns:a="http://schemas.openxmlformats.org/drawingml/2006/main" prst="roundRect">
            <a:avLst>
              <a:gd name="adj" fmla="val 6957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1430">
            <a:solidFill>
              <a:srgbClr val="E5E7F6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BDFDCCFB-8156-4FCF-92F5-27004BF300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34400" y="2800350"/>
            <a:ext cx="25527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111827"/>
                </a:solidFill>
              </a:defRPr>
            </a:pPr>
            <a:r>
              <a:rPr sz="1800" b="1">
                <a:solidFill>
                  <a:srgbClr val="111827"/>
                </a:solidFill>
              </a:rPr>
              <a:t>In-house professionals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3598C63F-8298-4431-8EDC-0FD0A55586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34400" y="3219450"/>
            <a:ext cx="2552700" cy="1352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667085"/>
                </a:solidFill>
              </a:defRPr>
            </a:pPr>
            <a:r>
              <a:rPr sz="1275" b="0">
                <a:solidFill>
                  <a:srgbClr val="667085"/>
                </a:solidFill>
              </a:rPr>
              <a:t>Imani-activated doctors, nurses, and pharmacists accept subscriber appointments based on location and availability.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54CC026B-58ED-4371-9CF3-1BDA50FCA6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266950" y="5257800"/>
            <a:ext cx="7667625" cy="5143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333399"/>
          </a:solidFill>
          <a:ln xmlns:a="http://schemas.openxmlformats.org/drawingml/2006/main" w="0">
            <a:solidFill>
              <a:srgbClr val="333399"/>
            </a:solidFill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Simple promise: care for your loved ones in Nigeria from anywhere.</a:t>
            </a:r>
          </a:p>
        </p:txBody>
      </p:sp>
      <p:pic>
        <p:nvPicPr>
          <p:cNvPr id="34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b5409789ee54225"/>
          <a:stretch xmlns:a="http://schemas.openxmlformats.org/drawingml/2006/main"/>
        </p:blipFill>
        <p:spPr>
          <a:xfrm xmlns:a="http://schemas.openxmlformats.org/drawingml/2006/main">
            <a:off x="685800" y="6241489"/>
            <a:ext cx="161925" cy="337673"/>
          </a:xfrm>
          <a:prstGeom xmlns:a="http://schemas.openxmlformats.org/drawingml/2006/main" prst="rect">
            <a:avLst/>
          </a:prstGeom>
        </p:spPr>
      </p:pic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BBC6C3E5-DF92-465C-A09F-912496EAA3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2500" y="6343650"/>
            <a:ext cx="2667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333399"/>
                </a:solidFill>
              </a:defRPr>
            </a:pPr>
            <a:r>
              <a:rPr sz="1200" b="1">
                <a:solidFill>
                  <a:srgbClr val="333399"/>
                </a:solidFill>
              </a:rPr>
              <a:t>www.imanimed.com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9E30658D-CA81-40AC-B194-BEABAE46CF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620250" y="6343650"/>
            <a:ext cx="1905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98A2B3"/>
                </a:solidFill>
              </a:defRPr>
            </a:pPr>
            <a:r>
              <a:rPr sz="975" b="0">
                <a:solidFill>
                  <a:srgbClr val="98A2B3"/>
                </a:solidFill>
              </a:rPr>
              <a:t>Confidential funding deck</a:t>
            </a:r>
          </a:p>
        </p:txBody>
      </p:sp>
    </p:spTree>
    <p:extLst>
      <p:ext uri="{BB962C8B-B14F-4D97-AF65-F5344CB8AC3E}">
        <p14:creationId xmlns:p14="http://schemas.microsoft.com/office/powerpoint/2010/main" val="1905330412"/>
      </p:ext>
    </p:extLst>
  </p:cSld>
</p:sld>
</file>

<file path=ppt/slides/slide9.xml><?xml version="1.0" encoding="utf-8"?>
<p:sld xmlns:p="http://schemas.openxmlformats.org/presentationml/2006/main">
  <p:cSld>
    <p:bg>
      <p:bgPr>
        <a:solidFill xmlns:a="http://schemas.openxmlformats.org/drawingml/2006/main">
          <a:srgbClr val="FFFF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9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e9fc0ac808c47aa"/>
          <a:stretch xmlns:a="http://schemas.openxmlformats.org/drawingml/2006/main"/>
        </p:blipFill>
        <p:spPr>
          <a:xfrm xmlns:a="http://schemas.openxmlformats.org/drawingml/2006/main">
            <a:off x="8874162" y="285750"/>
            <a:ext cx="2635176" cy="55245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DB4F45EA-17C9-448F-BD06-D8F8C50A10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00050"/>
            <a:ext cx="3429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00C2A8"/>
                </a:solidFill>
              </a:defRPr>
            </a:pPr>
            <a:r>
              <a:rPr sz="1050" b="1">
                <a:solidFill>
                  <a:srgbClr val="00C2A8"/>
                </a:solidFill>
              </a:rPr>
              <a:t>ORGANISATIONS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A43782F0-2A94-49DC-A22D-55A6907DB3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371475"/>
            <a:ext cx="47625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C2A8"/>
          </a:solidFill>
          <a:ln xmlns:a="http://schemas.openxmlformats.org/drawingml/2006/main" w="0">
            <a:solidFill>
              <a:srgbClr val="00C2A8"/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3C7739A2-ED75-450A-BCEF-3C7FD78879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819150"/>
            <a:ext cx="9334500" cy="857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3150" b="1">
                <a:solidFill>
                  <a:srgbClr val="111827"/>
                </a:solidFill>
              </a:defRPr>
            </a:pPr>
            <a:r>
              <a:rPr sz="3150" b="1">
                <a:solidFill>
                  <a:srgbClr val="111827"/>
                </a:solidFill>
              </a:rPr>
              <a:t>Modular HMS and PMS adoption.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DAF9AF59-CD0D-4379-A6AA-8CA53BAEE0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638300"/>
            <a:ext cx="87630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667085"/>
                </a:solidFill>
              </a:defRPr>
            </a:pPr>
            <a:r>
              <a:rPr sz="1500" b="0">
                <a:solidFill>
                  <a:srgbClr val="667085"/>
                </a:solidFill>
              </a:rPr>
              <a:t>Hospitals and pharmacies can start with one workflow, then expand into a connected operating system.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4524C3CE-443A-4459-98C4-B8312C3F50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2381250"/>
            <a:ext cx="3238500" cy="2457450"/>
          </a:xfrm>
          <a:prstGeom xmlns:a="http://schemas.openxmlformats.org/drawingml/2006/main" prst="roundRect">
            <a:avLst>
              <a:gd name="adj" fmla="val 6202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1430">
            <a:solidFill>
              <a:srgbClr val="E5E7F6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8415C380-9417-4FEC-90FF-E2A4BD6D65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" y="2609850"/>
            <a:ext cx="27432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111827"/>
                </a:solidFill>
              </a:defRPr>
            </a:pPr>
            <a:r>
              <a:rPr sz="1800" b="1">
                <a:solidFill>
                  <a:srgbClr val="111827"/>
                </a:solidFill>
              </a:rPr>
              <a:t>Standalone modules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19C88D7E-1BCD-44F8-9597-4DABD275E2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" y="3028950"/>
            <a:ext cx="2743200" cy="1619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667085"/>
                </a:solidFill>
              </a:defRPr>
            </a:pPr>
            <a:r>
              <a:rPr sz="1275" b="0">
                <a:solidFill>
                  <a:srgbClr val="667085"/>
                </a:solidFill>
              </a:rPr>
              <a:t>Appointments, EMR, billing, pharmacy POS, drug inventory, lab orders, admissions, AI scribe, telehealth, notifications.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53297473-492E-4AF2-9638-37BB5590BB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76750" y="2381250"/>
            <a:ext cx="3238500" cy="2457450"/>
          </a:xfrm>
          <a:prstGeom xmlns:a="http://schemas.openxmlformats.org/drawingml/2006/main" prst="roundRect">
            <a:avLst>
              <a:gd name="adj" fmla="val 6202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1430">
            <a:solidFill>
              <a:srgbClr val="E5E7F6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895984C3-C5B1-4897-9181-370294A741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24400" y="2609850"/>
            <a:ext cx="27432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111827"/>
                </a:solidFill>
              </a:defRPr>
            </a:pPr>
            <a:r>
              <a:rPr sz="1800" b="1">
                <a:solidFill>
                  <a:srgbClr val="111827"/>
                </a:solidFill>
              </a:rPr>
              <a:t>HMS suite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69D0D464-0BD5-4BC7-8FB7-5F9200B2EE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24400" y="3028950"/>
            <a:ext cx="2743200" cy="1619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667085"/>
                </a:solidFill>
              </a:defRPr>
            </a:pPr>
            <a:r>
              <a:rPr sz="1275" b="0">
                <a:solidFill>
                  <a:srgbClr val="667085"/>
                </a:solidFill>
              </a:rPr>
              <a:t>For clinics and hospitals: staff, services, appointments, admissions, rooms/beds, prescriptions, lab orders, invoices, patient records.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DEBA0A21-BA99-484A-AAC8-D68E9CB57A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67700" y="2381250"/>
            <a:ext cx="3238500" cy="2457450"/>
          </a:xfrm>
          <a:prstGeom xmlns:a="http://schemas.openxmlformats.org/drawingml/2006/main" prst="roundRect">
            <a:avLst>
              <a:gd name="adj" fmla="val 6202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1430">
            <a:solidFill>
              <a:srgbClr val="E5E7F6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FBEDE570-AB6B-4DAD-A3EA-EDB48D9D78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15350" y="2609850"/>
            <a:ext cx="27432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111827"/>
                </a:solidFill>
              </a:defRPr>
            </a:pPr>
            <a:r>
              <a:rPr sz="1800" b="1">
                <a:solidFill>
                  <a:srgbClr val="111827"/>
                </a:solidFill>
              </a:rPr>
              <a:t>PMS suite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5E87659C-67D7-4F66-9B68-89C726840B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15350" y="3028950"/>
            <a:ext cx="2743200" cy="1619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667085"/>
                </a:solidFill>
              </a:defRPr>
            </a:pPr>
            <a:r>
              <a:rPr sz="1275" b="0">
                <a:solidFill>
                  <a:srgbClr val="667085"/>
                </a:solidFill>
              </a:rPr>
              <a:t>For pharmacies: inventory, drug sales, dispensing, prescription workflows, purchase orders, stock alerts, sales history, receipts.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1CFA63E9-BC71-4200-883C-6EC6BCD0E7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52550" y="5381625"/>
            <a:ext cx="94297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ctr">
              <a:defRPr sz="1800" b="1">
                <a:solidFill>
                  <a:srgbClr val="333399"/>
                </a:solidFill>
              </a:defRPr>
            </a:pPr>
            <a:r>
              <a:rPr sz="1800" b="1">
                <a:solidFill>
                  <a:srgbClr val="333399"/>
                </a:solidFill>
              </a:rPr>
              <a:t>Expansion path: one module -&gt; department workflow -&gt; facility suite -&gt; multi-branch network.</a:t>
            </a:r>
          </a:p>
        </p:txBody>
      </p:sp>
      <p:pic>
        <p:nvPicPr>
          <p:cNvPr id="34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64e1459abf314ef7"/>
          <a:stretch xmlns:a="http://schemas.openxmlformats.org/drawingml/2006/main"/>
        </p:blipFill>
        <p:spPr>
          <a:xfrm xmlns:a="http://schemas.openxmlformats.org/drawingml/2006/main">
            <a:off x="685800" y="6241489"/>
            <a:ext cx="161925" cy="337673"/>
          </a:xfrm>
          <a:prstGeom xmlns:a="http://schemas.openxmlformats.org/drawingml/2006/main" prst="rect">
            <a:avLst/>
          </a:prstGeom>
        </p:spPr>
      </p:pic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F2C8DC3F-B812-4A42-9418-1E6DC7C052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2500" y="6343650"/>
            <a:ext cx="2667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333399"/>
                </a:solidFill>
              </a:defRPr>
            </a:pPr>
            <a:r>
              <a:rPr sz="1200" b="1">
                <a:solidFill>
                  <a:srgbClr val="333399"/>
                </a:solidFill>
              </a:rPr>
              <a:t>www.imanimed.com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D8469CB3-1EA7-4CD6-97D3-C9C87758E8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620250" y="6343650"/>
            <a:ext cx="1905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98A2B3"/>
                </a:solidFill>
              </a:defRPr>
            </a:pPr>
            <a:r>
              <a:rPr sz="975" b="0">
                <a:solidFill>
                  <a:srgbClr val="98A2B3"/>
                </a:solidFill>
              </a:rPr>
              <a:t>Confidential funding deck</a:t>
            </a:r>
          </a:p>
        </p:txBody>
      </p:sp>
    </p:spTree>
    <p:extLst>
      <p:ext uri="{BB962C8B-B14F-4D97-AF65-F5344CB8AC3E}">
        <p14:creationId xmlns:p14="http://schemas.microsoft.com/office/powerpoint/2010/main" val="879413366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2026-06-22T11:19:10.7050000Z</dcterms:created>
  <dcterms:modified xsi:type="dcterms:W3CDTF">2026-06-22T11:19:10.7050000Z</dcterms:modified>
</coreProperties>
</file>